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468" r:id="rId2"/>
    <p:sldId id="527" r:id="rId3"/>
    <p:sldId id="535" r:id="rId4"/>
    <p:sldId id="536" r:id="rId5"/>
    <p:sldId id="537" r:id="rId6"/>
    <p:sldId id="555" r:id="rId7"/>
    <p:sldId id="562" r:id="rId8"/>
    <p:sldId id="563" r:id="rId9"/>
    <p:sldId id="565" r:id="rId10"/>
    <p:sldId id="559" r:id="rId11"/>
    <p:sldId id="5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0EF5"/>
    <a:srgbClr val="FF5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/>
    <p:restoredTop sz="94659"/>
  </p:normalViewPr>
  <p:slideViewPr>
    <p:cSldViewPr snapToGrid="0" snapToObjects="1">
      <p:cViewPr varScale="1">
        <p:scale>
          <a:sx n="83" d="100"/>
          <a:sy n="83" d="100"/>
        </p:scale>
        <p:origin x="50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EDE0-FF6E-4F34-88C8-D59630495539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D218E-4C43-4AF7-965D-C953B17185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296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3AB68E-9942-466B-89C1-C7A04CCAE545}" type="slidenum">
              <a:rPr lang="en-US" altLang="zh-CN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96" y="132708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思考题</a:t>
            </a:r>
            <a:endParaRPr altLang="en-US" dirty="0"/>
          </a:p>
        </p:txBody>
      </p:sp>
      <p:sp>
        <p:nvSpPr>
          <p:cNvPr id="30722" name="矩形 3"/>
          <p:cNvSpPr>
            <a:spLocks noChangeArrowheads="1"/>
          </p:cNvSpPr>
          <p:nvPr/>
        </p:nvSpPr>
        <p:spPr bwMode="auto">
          <a:xfrm>
            <a:off x="1847851" y="1268414"/>
            <a:ext cx="82089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i="1" dirty="0">
                <a:latin typeface="Calibri" pitchFamily="34" charset="0"/>
              </a:rPr>
              <a:t> </a:t>
            </a:r>
            <a:endParaRPr lang="zh-CN" altLang="en-US" sz="3600" dirty="0">
              <a:latin typeface="Calibri" pitchFamily="34" charset="0"/>
            </a:endParaRPr>
          </a:p>
          <a:p>
            <a:endParaRPr lang="zh-CN" altLang="en-US" sz="3600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42FC65B-7CBA-0143-8450-36755C368776}"/>
                  </a:ext>
                </a:extLst>
              </p:cNvPr>
              <p:cNvSpPr txBox="1"/>
              <p:nvPr/>
            </p:nvSpPr>
            <p:spPr>
              <a:xfrm>
                <a:off x="1885118" y="1067411"/>
                <a:ext cx="80993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kumimoji="1" lang="zh-CN" altLang="en-US" sz="2000" dirty="0"/>
                  <a:t>对长度为</a:t>
                </a:r>
                <a:r>
                  <a:rPr kumimoji="1" lang="en-US" altLang="zh-CN" sz="2000" dirty="0"/>
                  <a:t>N</a:t>
                </a:r>
                <a:r>
                  <a:rPr kumimoji="1" lang="zh-CN" altLang="en-US" sz="2000" dirty="0"/>
                  <a:t>的钢管进行切割，且切割次数不超过</a:t>
                </a:r>
                <a:r>
                  <a:rPr kumimoji="1" lang="en-US" altLang="zh-CN" sz="2000" dirty="0"/>
                  <a:t>K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(≥0)</m:t>
                    </m:r>
                  </m:oMath>
                </a14:m>
                <a:r>
                  <a:rPr kumimoji="1" lang="zh-CN" altLang="en-US" sz="2000" dirty="0"/>
                  <a:t>的情况下的最优切割。</a:t>
                </a:r>
                <a:endParaRPr kumimoji="1" lang="en-US" altLang="zh-CN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42FC65B-7CBA-0143-8450-36755C368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118" y="1067411"/>
                <a:ext cx="8099314" cy="707886"/>
              </a:xfrm>
              <a:prstGeom prst="rect">
                <a:avLst/>
              </a:prstGeom>
              <a:blipFill>
                <a:blip r:embed="rId2"/>
                <a:stretch>
                  <a:fillRect l="-828" t="-6897" r="-752" b="-1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06CEEBA-6C89-8B4D-95F0-5F80BB3808B7}"/>
                  </a:ext>
                </a:extLst>
              </p:cNvPr>
              <p:cNvSpPr txBox="1"/>
              <p:nvPr/>
            </p:nvSpPr>
            <p:spPr>
              <a:xfrm>
                <a:off x="2922501" y="2099692"/>
                <a:ext cx="66308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/>
                  <a:t>设函数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zh-CN" altLang="en-US" sz="2000" i="1">
                        <a:latin typeface="Cambria Math" panose="02040503050406030204" pitchFamily="18" charset="0"/>
                      </a:rPr>
                      <m:t>为切割长度</m:t>
                    </m:r>
                  </m:oMath>
                </a14:m>
                <a:r>
                  <a:rPr kumimoji="1" lang="en-US" altLang="zh-CN" sz="2000" dirty="0"/>
                  <a:t>n</a:t>
                </a:r>
                <a:r>
                  <a:rPr kumimoji="1" lang="zh-CN" altLang="en-US" sz="2000" dirty="0"/>
                  <a:t>的钢管且次数不超过</a:t>
                </a:r>
                <a:r>
                  <a:rPr kumimoji="1" lang="en-US" altLang="zh-CN" sz="2000" dirty="0"/>
                  <a:t>k</a:t>
                </a:r>
                <a:r>
                  <a:rPr kumimoji="1" lang="zh-CN" altLang="en-US" sz="2000" dirty="0"/>
                  <a:t>的最优解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06CEEBA-6C89-8B4D-95F0-5F80BB38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01" y="2099692"/>
                <a:ext cx="6630863" cy="400110"/>
              </a:xfrm>
              <a:prstGeom prst="rect">
                <a:avLst/>
              </a:prstGeom>
              <a:blipFill>
                <a:blip r:embed="rId3"/>
                <a:stretch>
                  <a:fillRect l="-919" t="-1212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054310-F866-5047-B14A-CF13E537698C}"/>
                  </a:ext>
                </a:extLst>
              </p:cNvPr>
              <p:cNvSpPr/>
              <p:nvPr/>
            </p:nvSpPr>
            <p:spPr>
              <a:xfrm>
                <a:off x="2799844" y="3856711"/>
                <a:ext cx="13100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054310-F866-5047-B14A-CF13E5376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44" y="3856711"/>
                <a:ext cx="1310039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24914D4F-AD05-4048-9665-EFD47B64207E}"/>
              </a:ext>
            </a:extLst>
          </p:cNvPr>
          <p:cNvSpPr/>
          <p:nvPr/>
        </p:nvSpPr>
        <p:spPr>
          <a:xfrm>
            <a:off x="4097584" y="2985448"/>
            <a:ext cx="462802" cy="2142639"/>
          </a:xfrm>
          <a:prstGeom prst="leftBrace">
            <a:avLst>
              <a:gd name="adj1" fmla="val 691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64BA4C-1FF7-8C4B-AAF9-0F2CF8A5747A}"/>
                  </a:ext>
                </a:extLst>
              </p:cNvPr>
              <p:cNvSpPr txBox="1"/>
              <p:nvPr/>
            </p:nvSpPr>
            <p:spPr>
              <a:xfrm>
                <a:off x="5920962" y="2846948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64BA4C-1FF7-8C4B-AAF9-0F2CF8A5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962" y="2846948"/>
                <a:ext cx="181140" cy="276999"/>
              </a:xfrm>
              <a:prstGeom prst="rect">
                <a:avLst/>
              </a:prstGeom>
              <a:blipFill>
                <a:blip r:embed="rId5"/>
                <a:stretch>
                  <a:fillRect l="-30000" r="-30000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C42CB4E-ACAF-C849-9247-647CFC502378}"/>
                  </a:ext>
                </a:extLst>
              </p:cNvPr>
              <p:cNvSpPr txBox="1"/>
              <p:nvPr/>
            </p:nvSpPr>
            <p:spPr>
              <a:xfrm>
                <a:off x="7764376" y="2838719"/>
                <a:ext cx="6307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C42CB4E-ACAF-C849-9247-647CFC502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376" y="2838719"/>
                <a:ext cx="630750" cy="276999"/>
              </a:xfrm>
              <a:prstGeom prst="rect">
                <a:avLst/>
              </a:prstGeom>
              <a:blipFill>
                <a:blip r:embed="rId6"/>
                <a:stretch>
                  <a:fillRect l="-3883" r="-776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9CE719-5BB3-4A44-81E1-AD84B398DF2D}"/>
                  </a:ext>
                </a:extLst>
              </p:cNvPr>
              <p:cNvSpPr txBox="1"/>
              <p:nvPr/>
            </p:nvSpPr>
            <p:spPr>
              <a:xfrm>
                <a:off x="5717107" y="3440034"/>
                <a:ext cx="492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9CE719-5BB3-4A44-81E1-AD84B398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107" y="3440034"/>
                <a:ext cx="492507" cy="276999"/>
              </a:xfrm>
              <a:prstGeom prst="rect">
                <a:avLst/>
              </a:prstGeom>
              <a:blipFill>
                <a:blip r:embed="rId7"/>
                <a:stretch>
                  <a:fillRect l="-9877" t="-2174" r="-14815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D433361-1FD6-294B-A630-3D77B6E175F9}"/>
                  </a:ext>
                </a:extLst>
              </p:cNvPr>
              <p:cNvSpPr txBox="1"/>
              <p:nvPr/>
            </p:nvSpPr>
            <p:spPr>
              <a:xfrm>
                <a:off x="7764377" y="3440034"/>
                <a:ext cx="62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D433361-1FD6-294B-A630-3D77B6E17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377" y="3440034"/>
                <a:ext cx="627095" cy="276999"/>
              </a:xfrm>
              <a:prstGeom prst="rect">
                <a:avLst/>
              </a:prstGeom>
              <a:blipFill>
                <a:blip r:embed="rId8"/>
                <a:stretch>
                  <a:fillRect l="-7767" r="-6796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230B861-0E25-7245-B0F1-5DE9AB5892D0}"/>
                  </a:ext>
                </a:extLst>
              </p:cNvPr>
              <p:cNvSpPr txBox="1"/>
              <p:nvPr/>
            </p:nvSpPr>
            <p:spPr>
              <a:xfrm>
                <a:off x="7764376" y="4058436"/>
                <a:ext cx="6358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230B861-0E25-7245-B0F1-5DE9AB58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376" y="4058436"/>
                <a:ext cx="635880" cy="276999"/>
              </a:xfrm>
              <a:prstGeom prst="rect">
                <a:avLst/>
              </a:prstGeom>
              <a:blipFill>
                <a:blip r:embed="rId9"/>
                <a:stretch>
                  <a:fillRect l="-7692" r="-384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D8F884-2572-9D4A-9E00-FDA15ADA644B}"/>
                  </a:ext>
                </a:extLst>
              </p:cNvPr>
              <p:cNvSpPr txBox="1"/>
              <p:nvPr/>
            </p:nvSpPr>
            <p:spPr>
              <a:xfrm>
                <a:off x="5510616" y="4088106"/>
                <a:ext cx="1135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D8F884-2572-9D4A-9E00-FDA15ADA6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616" y="4088106"/>
                <a:ext cx="1135119" cy="276999"/>
              </a:xfrm>
              <a:prstGeom prst="rect">
                <a:avLst/>
              </a:prstGeom>
              <a:blipFill>
                <a:blip r:embed="rId10"/>
                <a:stretch>
                  <a:fillRect l="-2151" t="-4444" r="-6989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99A253-6E0C-574D-BEBC-82F4448C576F}"/>
                  </a:ext>
                </a:extLst>
              </p:cNvPr>
              <p:cNvSpPr txBox="1"/>
              <p:nvPr/>
            </p:nvSpPr>
            <p:spPr>
              <a:xfrm>
                <a:off x="7967280" y="4937776"/>
                <a:ext cx="1183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99A253-6E0C-574D-BEBC-82F4448C5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280" y="4937776"/>
                <a:ext cx="1183273" cy="307777"/>
              </a:xfrm>
              <a:prstGeom prst="rect">
                <a:avLst/>
              </a:prstGeom>
              <a:blipFill>
                <a:blip r:embed="rId11"/>
                <a:stretch>
                  <a:fillRect l="-4124" r="-1546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E18D0C7-3D96-494B-835B-F49563667853}"/>
                  </a:ext>
                </a:extLst>
              </p:cNvPr>
              <p:cNvSpPr txBox="1"/>
              <p:nvPr/>
            </p:nvSpPr>
            <p:spPr>
              <a:xfrm>
                <a:off x="4668032" y="4937775"/>
                <a:ext cx="3154518" cy="403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E18D0C7-3D96-494B-835B-F4956366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32" y="4937775"/>
                <a:ext cx="3154518" cy="403828"/>
              </a:xfrm>
              <a:prstGeom prst="rect">
                <a:avLst/>
              </a:prstGeom>
              <a:blipFill>
                <a:blip r:embed="rId12"/>
                <a:stretch>
                  <a:fillRect l="-580" r="-232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/>
      <p:bldP spid="11" grpId="0"/>
      <p:bldP spid="13" grpId="0"/>
      <p:bldP spid="15" grpId="0"/>
      <p:bldP spid="17" grpId="0"/>
      <p:bldP spid="14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D0F845-5606-D848-875C-8D7CF99C41E7}"/>
              </a:ext>
            </a:extLst>
          </p:cNvPr>
          <p:cNvSpPr txBox="1"/>
          <p:nvPr/>
        </p:nvSpPr>
        <p:spPr>
          <a:xfrm>
            <a:off x="429658" y="109067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（正规表达式）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AF41223-8960-2E4D-9E07-012E6F44E147}"/>
                  </a:ext>
                </a:extLst>
              </p:cNvPr>
              <p:cNvSpPr txBox="1"/>
              <p:nvPr/>
            </p:nvSpPr>
            <p:spPr>
              <a:xfrm>
                <a:off x="727112" y="1519993"/>
                <a:ext cx="4406747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𝑀𝑎𝑡𝑐h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AF41223-8960-2E4D-9E07-012E6F44E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12" y="1519993"/>
                <a:ext cx="4406747" cy="391646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36CAC5D-CF9F-EE43-96C8-B97A084B1A11}"/>
                  </a:ext>
                </a:extLst>
              </p:cNvPr>
              <p:cNvSpPr txBox="1"/>
              <p:nvPr/>
            </p:nvSpPr>
            <p:spPr>
              <a:xfrm>
                <a:off x="5001658" y="1577316"/>
                <a:ext cx="1544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𝑡𝑟𝑢𝑒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36CAC5D-CF9F-EE43-96C8-B97A084B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658" y="1577316"/>
                <a:ext cx="1544012" cy="276999"/>
              </a:xfrm>
              <a:prstGeom prst="rect">
                <a:avLst/>
              </a:prstGeom>
              <a:blipFill>
                <a:blip r:embed="rId3"/>
                <a:stretch>
                  <a:fillRect l="-2459" r="-163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BCF465-DC3B-754A-B7A7-0C83C81092D7}"/>
                  </a:ext>
                </a:extLst>
              </p:cNvPr>
              <p:cNvSpPr txBox="1"/>
              <p:nvPr/>
            </p:nvSpPr>
            <p:spPr>
              <a:xfrm>
                <a:off x="727112" y="2726955"/>
                <a:ext cx="10756663" cy="342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𝑓𝑎𝑙𝑠𝑒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=0,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𝑓𝑎𝑙𝑠𝑒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𝑓𝑎𝑙𝑠𝑒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                                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zh-CN" alt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−2, 0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&gt;1,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/>
                            <m:e/>
                            <m:e/>
                            <m:e>
                              <m:eqArr>
                                <m:eqArr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zh-CN" altLang="en-US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)∙{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kumimoji="1"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  <m:r>
                                    <a:rPr kumimoji="1"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                          </m:t>
                                  </m:r>
                                </m:e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rgbClr val="FF5F4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rgbClr val="FF5F4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rgbClr val="FF5F4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rgbClr val="FF5F4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rgbClr val="FF5F4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rgbClr val="FF5F4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zh-CN" altLang="en-US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FF5F4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                       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&gt;1,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  <m:e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BCF465-DC3B-754A-B7A7-0C83C8109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12" y="2726955"/>
                <a:ext cx="10756663" cy="3426387"/>
              </a:xfrm>
              <a:prstGeom prst="rect">
                <a:avLst/>
              </a:prstGeom>
              <a:blipFill>
                <a:blip r:embed="rId4"/>
                <a:stretch>
                  <a:fillRect r="-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>
            <a:extLst>
              <a:ext uri="{FF2B5EF4-FFF2-40B4-BE49-F238E27FC236}">
                <a16:creationId xmlns:a16="http://schemas.microsoft.com/office/drawing/2014/main" id="{22D369F0-CF07-4A43-8794-AD108BA43B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777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字符串匹配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64334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D0F845-5606-D848-875C-8D7CF99C41E7}"/>
              </a:ext>
            </a:extLst>
          </p:cNvPr>
          <p:cNvSpPr txBox="1"/>
          <p:nvPr/>
        </p:nvSpPr>
        <p:spPr>
          <a:xfrm>
            <a:off x="429658" y="109067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（正规表达式）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44BD9C9B-E902-214D-9FAD-411D49584E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8102567"/>
                  </p:ext>
                </p:extLst>
              </p:nvPr>
            </p:nvGraphicFramePr>
            <p:xfrm>
              <a:off x="3507528" y="2080245"/>
              <a:ext cx="4647038" cy="4566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086">
                      <a:extLst>
                        <a:ext uri="{9D8B030D-6E8A-4147-A177-3AD203B41FA5}">
                          <a16:colId xmlns:a16="http://schemas.microsoft.com/office/drawing/2014/main" val="991881034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266109972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501634234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1921296338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1377063589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656819150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2199969066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1800133866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1867442592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2692967938"/>
                        </a:ext>
                      </a:extLst>
                    </a:gridCol>
                  </a:tblGrid>
                  <a:tr h="45669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5706226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solidFill>
                                      <a:srgbClr val="1F0EF5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1F0EF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2843799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1F0EF5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1F0EF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1435946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rgbClr val="1F0EF5"/>
                              </a:solidFill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0859358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1F0EF5"/>
                              </a:solidFill>
                            </a:rPr>
                            <a:t>.</a:t>
                          </a:r>
                          <a:endParaRPr lang="zh-CN" altLang="en-US" dirty="0">
                            <a:solidFill>
                              <a:srgbClr val="1F0EF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4833917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rgbClr val="1F0EF5"/>
                              </a:solidFill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5686488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1F0EF5"/>
                              </a:solidFill>
                            </a:rPr>
                            <a:t>b</a:t>
                          </a:r>
                          <a:endParaRPr lang="zh-CN" altLang="en-US" dirty="0">
                            <a:solidFill>
                              <a:srgbClr val="1F0EF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6495464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rgbClr val="1F0EF5"/>
                              </a:solidFill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5171974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1F0EF5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1F0EF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2402107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1F0EF5"/>
                              </a:solidFill>
                            </a:rPr>
                            <a:t>c</a:t>
                          </a:r>
                          <a:endParaRPr lang="zh-CN" altLang="en-US" dirty="0">
                            <a:solidFill>
                              <a:srgbClr val="1F0EF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8756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44BD9C9B-E902-214D-9FAD-411D49584E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8102567"/>
                  </p:ext>
                </p:extLst>
              </p:nvPr>
            </p:nvGraphicFramePr>
            <p:xfrm>
              <a:off x="3507528" y="2080245"/>
              <a:ext cx="4647038" cy="4566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086">
                      <a:extLst>
                        <a:ext uri="{9D8B030D-6E8A-4147-A177-3AD203B41FA5}">
                          <a16:colId xmlns:a16="http://schemas.microsoft.com/office/drawing/2014/main" val="991881034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266109972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501634234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1921296338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1377063589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656819150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2199969066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1800133866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1867442592"/>
                        </a:ext>
                      </a:extLst>
                    </a:gridCol>
                    <a:gridCol w="462328">
                      <a:extLst>
                        <a:ext uri="{9D8B030D-6E8A-4147-A177-3AD203B41FA5}">
                          <a16:colId xmlns:a16="http://schemas.microsoft.com/office/drawing/2014/main" val="2692967938"/>
                        </a:ext>
                      </a:extLst>
                    </a:gridCol>
                  </a:tblGrid>
                  <a:tr h="45669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405" r="-791892" b="-9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5706226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32" t="-100000" r="-868421" b="-8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2843799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1F0EF5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1F0EF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1435946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rgbClr val="1F0EF5"/>
                              </a:solidFill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0859358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1F0EF5"/>
                              </a:solidFill>
                            </a:rPr>
                            <a:t>.</a:t>
                          </a:r>
                          <a:endParaRPr lang="zh-CN" altLang="en-US" dirty="0">
                            <a:solidFill>
                              <a:srgbClr val="1F0EF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4833917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rgbClr val="1F0EF5"/>
                              </a:solidFill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5686488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1F0EF5"/>
                              </a:solidFill>
                            </a:rPr>
                            <a:t>b</a:t>
                          </a:r>
                          <a:endParaRPr lang="zh-CN" altLang="en-US" dirty="0">
                            <a:solidFill>
                              <a:srgbClr val="1F0EF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6495464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rgbClr val="1F0EF5"/>
                              </a:solidFill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5F42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5F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C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5171974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1F0EF5"/>
                              </a:solidFill>
                            </a:rPr>
                            <a:t>a</a:t>
                          </a:r>
                          <a:endParaRPr lang="zh-CN" altLang="en-US" dirty="0">
                            <a:solidFill>
                              <a:srgbClr val="1F0EF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2402107"/>
                      </a:ext>
                    </a:extLst>
                  </a:tr>
                  <a:tr h="456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1F0EF5"/>
                              </a:solidFill>
                            </a:rPr>
                            <a:t>c</a:t>
                          </a:r>
                          <a:endParaRPr lang="zh-CN" altLang="en-US" dirty="0">
                            <a:solidFill>
                              <a:srgbClr val="1F0EF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8756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EB5AD4F-69A2-8443-A69B-20444851EE5E}"/>
              </a:ext>
            </a:extLst>
          </p:cNvPr>
          <p:cNvSpPr txBox="1"/>
          <p:nvPr/>
        </p:nvSpPr>
        <p:spPr>
          <a:xfrm>
            <a:off x="3316076" y="1460002"/>
            <a:ext cx="538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字符串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aabcbaac</a:t>
            </a:r>
            <a:r>
              <a:rPr kumimoji="1" lang="zh-CN" altLang="en-US" dirty="0"/>
              <a:t>          正规表达式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*</a:t>
            </a:r>
            <a:r>
              <a:rPr kumimoji="1" lang="en-US" altLang="zh-CN" dirty="0"/>
              <a:t>.</a:t>
            </a:r>
            <a:r>
              <a:rPr kumimoji="1" lang="zh-CN" altLang="en-US" dirty="0"/>
              <a:t>*</a:t>
            </a:r>
            <a:r>
              <a:rPr kumimoji="1" lang="en-US" altLang="zh-CN" dirty="0"/>
              <a:t>b</a:t>
            </a:r>
            <a:r>
              <a:rPr kumimoji="1" lang="zh-CN" altLang="en-US" dirty="0"/>
              <a:t>*</a:t>
            </a:r>
            <a:r>
              <a:rPr kumimoji="1" lang="en-US" altLang="zh-CN" dirty="0"/>
              <a:t>ac</a:t>
            </a:r>
            <a:endParaRPr kumimoji="1" lang="zh-CN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8F752BB-98C4-4B2A-82B1-82CB75C6D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777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字符串匹配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4193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498" y="104457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思考题</a:t>
            </a:r>
            <a:endParaRPr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4DFB18-A0F3-C346-A4F6-A8DB81271566}"/>
              </a:ext>
            </a:extLst>
          </p:cNvPr>
          <p:cNvSpPr txBox="1"/>
          <p:nvPr/>
        </p:nvSpPr>
        <p:spPr>
          <a:xfrm>
            <a:off x="1776394" y="955516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 对长度为</a:t>
            </a:r>
            <a:r>
              <a:rPr kumimoji="1" lang="en-US" altLang="zh-CN" sz="2400" dirty="0"/>
              <a:t>N</a:t>
            </a:r>
            <a:r>
              <a:rPr kumimoji="1" lang="zh-CN" altLang="en-US" sz="2400" dirty="0"/>
              <a:t>的钢管进行切割</a:t>
            </a:r>
            <a:endParaRPr kumimoji="1"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8B7A77-5DE0-F749-B370-10269C9B2323}"/>
              </a:ext>
            </a:extLst>
          </p:cNvPr>
          <p:cNvSpPr txBox="1"/>
          <p:nvPr/>
        </p:nvSpPr>
        <p:spPr>
          <a:xfrm>
            <a:off x="2063553" y="1553064"/>
            <a:ext cx="7790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(1)</a:t>
            </a:r>
            <a:r>
              <a:rPr kumimoji="1" lang="zh-CN" altLang="en-US" sz="2000" dirty="0"/>
              <a:t> 考虑切割顺序，即序列</a:t>
            </a:r>
            <a:r>
              <a:rPr kumimoji="1" lang="en-US" altLang="zh-CN" sz="2000" dirty="0"/>
              <a:t>&lt;3,2,1&gt;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&lt;1,2,3&gt;</a:t>
            </a:r>
            <a:r>
              <a:rPr kumimoji="1" lang="zh-CN" altLang="en-US" sz="2000" dirty="0"/>
              <a:t>为两种切割方法，则总共有多少种切割方法？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13A803-1B8C-7F40-BC5E-78077103D7F2}"/>
                  </a:ext>
                </a:extLst>
              </p:cNvPr>
              <p:cNvSpPr txBox="1"/>
              <p:nvPr/>
            </p:nvSpPr>
            <p:spPr>
              <a:xfrm>
                <a:off x="5447862" y="2119148"/>
                <a:ext cx="830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13A803-1B8C-7F40-BC5E-78077103D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862" y="2119148"/>
                <a:ext cx="8304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6B91CB5-6E91-E140-982E-F99DF265153E}"/>
              </a:ext>
            </a:extLst>
          </p:cNvPr>
          <p:cNvSpPr txBox="1"/>
          <p:nvPr/>
        </p:nvSpPr>
        <p:spPr>
          <a:xfrm>
            <a:off x="2063552" y="2661947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(2)</a:t>
            </a:r>
            <a:r>
              <a:rPr kumimoji="1" lang="zh-CN" altLang="en-US" sz="2000" dirty="0"/>
              <a:t> 不考虑切割顺序，即序列</a:t>
            </a:r>
            <a:r>
              <a:rPr kumimoji="1" lang="en-US" altLang="zh-CN" sz="2000" dirty="0"/>
              <a:t>&lt;3,2,1&gt;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&lt;1,2,3&gt;</a:t>
            </a:r>
            <a:r>
              <a:rPr kumimoji="1" lang="zh-CN" altLang="en-US" sz="2000" dirty="0"/>
              <a:t>为同一种方法，则总共有多少种切割方法？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E8937F-A974-8E48-B4C1-940FE88B5B6E}"/>
              </a:ext>
            </a:extLst>
          </p:cNvPr>
          <p:cNvSpPr txBox="1"/>
          <p:nvPr/>
        </p:nvSpPr>
        <p:spPr>
          <a:xfrm>
            <a:off x="4211158" y="3420715"/>
            <a:ext cx="4193643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00B0F0"/>
                </a:solidFill>
              </a:rPr>
              <a:t>设</a:t>
            </a:r>
            <a:r>
              <a:rPr kumimoji="1" lang="en-US" altLang="zh-CN" sz="2000" dirty="0">
                <a:solidFill>
                  <a:srgbClr val="00B0F0"/>
                </a:solidFill>
              </a:rPr>
              <a:t>P(n)</a:t>
            </a:r>
            <a:r>
              <a:rPr kumimoji="1" lang="zh-CN" altLang="en-US" sz="2000" dirty="0">
                <a:solidFill>
                  <a:srgbClr val="00B0F0"/>
                </a:solidFill>
              </a:rPr>
              <a:t>为切割总数，则无法有效分解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94D95A-4F35-E546-AA72-8B0CD3F47613}"/>
              </a:ext>
            </a:extLst>
          </p:cNvPr>
          <p:cNvSpPr txBox="1"/>
          <p:nvPr/>
        </p:nvSpPr>
        <p:spPr>
          <a:xfrm>
            <a:off x="1990861" y="4001849"/>
            <a:ext cx="840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设</a:t>
            </a:r>
            <a:r>
              <a:rPr kumimoji="1" lang="en-US" altLang="zh-CN" sz="2000" dirty="0"/>
              <a:t>P(</a:t>
            </a:r>
            <a:r>
              <a:rPr kumimoji="1" lang="en-US" altLang="zh-CN" sz="2000" dirty="0" err="1"/>
              <a:t>n,m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为把长度为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的钢管切割成</a:t>
            </a:r>
            <a:r>
              <a:rPr kumimoji="1" lang="zh-CN" altLang="en-US" sz="2000" dirty="0">
                <a:solidFill>
                  <a:srgbClr val="FF0000"/>
                </a:solidFill>
              </a:rPr>
              <a:t>长度不超过</a:t>
            </a:r>
            <a:r>
              <a:rPr kumimoji="1" lang="en-US" altLang="zh-CN" sz="2000" dirty="0">
                <a:solidFill>
                  <a:srgbClr val="FF0000"/>
                </a:solidFill>
              </a:rPr>
              <a:t>m</a:t>
            </a:r>
            <a:r>
              <a:rPr kumimoji="1" lang="zh-CN" altLang="en-US" sz="2000" dirty="0"/>
              <a:t>的小钢管的方法数量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E62FAEC-4CFC-D745-9848-35BFD7467754}"/>
                  </a:ext>
                </a:extLst>
              </p:cNvPr>
              <p:cNvSpPr/>
              <p:nvPr/>
            </p:nvSpPr>
            <p:spPr>
              <a:xfrm>
                <a:off x="2637987" y="5210563"/>
                <a:ext cx="1299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)=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E62FAEC-4CFC-D745-9848-35BFD7467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987" y="5210563"/>
                <a:ext cx="12995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AB10E330-4499-CF44-B3D4-087464840925}"/>
              </a:ext>
            </a:extLst>
          </p:cNvPr>
          <p:cNvSpPr/>
          <p:nvPr/>
        </p:nvSpPr>
        <p:spPr>
          <a:xfrm>
            <a:off x="3937510" y="4581128"/>
            <a:ext cx="502307" cy="1656184"/>
          </a:xfrm>
          <a:prstGeom prst="leftBrace">
            <a:avLst>
              <a:gd name="adj1" fmla="val 691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38EAC2-8021-5842-B8FD-37EB3FA50909}"/>
                  </a:ext>
                </a:extLst>
              </p:cNvPr>
              <p:cNvSpPr txBox="1"/>
              <p:nvPr/>
            </p:nvSpPr>
            <p:spPr>
              <a:xfrm>
                <a:off x="6008737" y="4653137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38EAC2-8021-5842-B8FD-37EB3FA50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737" y="4653137"/>
                <a:ext cx="181140" cy="276999"/>
              </a:xfrm>
              <a:prstGeom prst="rect">
                <a:avLst/>
              </a:prstGeom>
              <a:blipFill>
                <a:blip r:embed="rId5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04AC53E-B3F8-4A49-96DD-990BCAA45F96}"/>
                  </a:ext>
                </a:extLst>
              </p:cNvPr>
              <p:cNvSpPr txBox="1"/>
              <p:nvPr/>
            </p:nvSpPr>
            <p:spPr>
              <a:xfrm>
                <a:off x="7464152" y="4609601"/>
                <a:ext cx="1598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04AC53E-B3F8-4A49-96DD-990BCAA45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609601"/>
                <a:ext cx="1598386" cy="276999"/>
              </a:xfrm>
              <a:prstGeom prst="rect">
                <a:avLst/>
              </a:prstGeom>
              <a:blipFill>
                <a:blip r:embed="rId6"/>
                <a:stretch>
                  <a:fillRect l="-1521" r="-266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04214DA-350F-7F44-A491-FB2217524BEF}"/>
                  </a:ext>
                </a:extLst>
              </p:cNvPr>
              <p:cNvSpPr txBox="1"/>
              <p:nvPr/>
            </p:nvSpPr>
            <p:spPr>
              <a:xfrm>
                <a:off x="5999819" y="5055515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04214DA-350F-7F44-A491-FB2217524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819" y="5055515"/>
                <a:ext cx="181140" cy="276999"/>
              </a:xfrm>
              <a:prstGeom prst="rect">
                <a:avLst/>
              </a:prstGeom>
              <a:blipFill>
                <a:blip r:embed="rId7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2AA90B6-619F-4044-8CA8-32881054232A}"/>
                  </a:ext>
                </a:extLst>
              </p:cNvPr>
              <p:cNvSpPr txBox="1"/>
              <p:nvPr/>
            </p:nvSpPr>
            <p:spPr>
              <a:xfrm>
                <a:off x="7781623" y="5072064"/>
                <a:ext cx="691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2AA90B6-619F-4044-8CA8-32881054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623" y="5072064"/>
                <a:ext cx="691663" cy="276999"/>
              </a:xfrm>
              <a:prstGeom prst="rect">
                <a:avLst/>
              </a:prstGeom>
              <a:blipFill>
                <a:blip r:embed="rId8"/>
                <a:stretch>
                  <a:fillRect l="-3540" r="-7080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98E50B7-3571-D24C-B3BD-EA17D064B649}"/>
                  </a:ext>
                </a:extLst>
              </p:cNvPr>
              <p:cNvSpPr txBox="1"/>
              <p:nvPr/>
            </p:nvSpPr>
            <p:spPr>
              <a:xfrm>
                <a:off x="7815407" y="5456870"/>
                <a:ext cx="700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98E50B7-3571-D24C-B3BD-EA17D064B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07" y="5456870"/>
                <a:ext cx="700448" cy="276999"/>
              </a:xfrm>
              <a:prstGeom prst="rect">
                <a:avLst/>
              </a:prstGeom>
              <a:blipFill>
                <a:blip r:embed="rId9"/>
                <a:stretch>
                  <a:fillRect l="-3478" r="-3478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ACC74FC-F5C3-1A4D-97BB-44598FA06027}"/>
                  </a:ext>
                </a:extLst>
              </p:cNvPr>
              <p:cNvSpPr txBox="1"/>
              <p:nvPr/>
            </p:nvSpPr>
            <p:spPr>
              <a:xfrm>
                <a:off x="5730420" y="5456870"/>
                <a:ext cx="731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ACC74FC-F5C3-1A4D-97BB-44598FA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420" y="5456870"/>
                <a:ext cx="731161" cy="276999"/>
              </a:xfrm>
              <a:prstGeom prst="rect">
                <a:avLst/>
              </a:prstGeom>
              <a:blipFill>
                <a:blip r:embed="rId10"/>
                <a:stretch>
                  <a:fillRect l="-3333" t="-2174" r="-1000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597B4BD-C375-FA4C-93E4-9F263C0200E6}"/>
                  </a:ext>
                </a:extLst>
              </p:cNvPr>
              <p:cNvSpPr txBox="1"/>
              <p:nvPr/>
            </p:nvSpPr>
            <p:spPr>
              <a:xfrm>
                <a:off x="7815407" y="6064387"/>
                <a:ext cx="700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597B4BD-C375-FA4C-93E4-9F263C020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07" y="6064387"/>
                <a:ext cx="700448" cy="276999"/>
              </a:xfrm>
              <a:prstGeom prst="rect">
                <a:avLst/>
              </a:prstGeom>
              <a:blipFill>
                <a:blip r:embed="rId11"/>
                <a:stretch>
                  <a:fillRect l="-3478" r="-347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A050A5B-36BB-7D47-A295-239E80687AAF}"/>
                  </a:ext>
                </a:extLst>
              </p:cNvPr>
              <p:cNvSpPr txBox="1"/>
              <p:nvPr/>
            </p:nvSpPr>
            <p:spPr>
              <a:xfrm>
                <a:off x="4581536" y="6055959"/>
                <a:ext cx="12815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−1) </m:t>
                      </m:r>
                    </m:oMath>
                  </m:oMathPara>
                </a14:m>
                <a:endParaRPr kumimoji="1"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A050A5B-36BB-7D47-A295-239E8068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536" y="6055959"/>
                <a:ext cx="1281569" cy="276999"/>
              </a:xfrm>
              <a:prstGeom prst="rect">
                <a:avLst/>
              </a:prstGeom>
              <a:blipFill>
                <a:blip r:embed="rId12"/>
                <a:stretch>
                  <a:fillRect l="-3810" t="-2174" r="-190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F6EF4EA-3672-CB41-A2F8-95218C0BCF3D}"/>
                  </a:ext>
                </a:extLst>
              </p:cNvPr>
              <p:cNvSpPr txBox="1"/>
              <p:nvPr/>
            </p:nvSpPr>
            <p:spPr>
              <a:xfrm>
                <a:off x="3602774" y="6540351"/>
                <a:ext cx="2705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kumimoji="1"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1: ∀</m:t>
                    </m:r>
                    <m:r>
                      <a:rPr kumimoji="1" lang="zh-CN" alt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小钢管长度</m:t>
                    </m:r>
                    <m:r>
                      <a:rPr kumimoji="1"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>
                    <a:solidFill>
                      <a:srgbClr val="00B0F0"/>
                    </a:solidFill>
                  </a:rPr>
                  <a:t>)</a:t>
                </a:r>
                <a:endParaRPr kumimoji="1"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F6EF4EA-3672-CB41-A2F8-95218C0BC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774" y="6540351"/>
                <a:ext cx="2705036" cy="276999"/>
              </a:xfrm>
              <a:prstGeom prst="rect">
                <a:avLst/>
              </a:prstGeom>
              <a:blipFill>
                <a:blip r:embed="rId13"/>
                <a:stretch>
                  <a:fillRect l="-4054" t="-28889" r="-4279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8143EDA-9F53-8B4A-8F22-F56325A690F0}"/>
                  </a:ext>
                </a:extLst>
              </p:cNvPr>
              <p:cNvSpPr txBox="1"/>
              <p:nvPr/>
            </p:nvSpPr>
            <p:spPr>
              <a:xfrm>
                <a:off x="6466897" y="6533404"/>
                <a:ext cx="26970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kumimoji="1"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2: ∃</m:t>
                    </m:r>
                    <m:r>
                      <a:rPr kumimoji="1" lang="zh-CN" alt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小钢管长度</m:t>
                    </m:r>
                    <m:r>
                      <a:rPr kumimoji="1"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>
                    <a:solidFill>
                      <a:srgbClr val="7030A0"/>
                    </a:solidFill>
                  </a:rPr>
                  <a:t>)</a:t>
                </a:r>
                <a:endParaRPr kumimoji="1"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8143EDA-9F53-8B4A-8F22-F56325A6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97" y="6533404"/>
                <a:ext cx="2697020" cy="276999"/>
              </a:xfrm>
              <a:prstGeom prst="rect">
                <a:avLst/>
              </a:prstGeom>
              <a:blipFill>
                <a:blip r:embed="rId14"/>
                <a:stretch>
                  <a:fillRect l="-4072" t="-28889" r="-4299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7F23A5B-1653-C647-8926-239A3EFD8A2F}"/>
                  </a:ext>
                </a:extLst>
              </p:cNvPr>
              <p:cNvSpPr txBox="1"/>
              <p:nvPr/>
            </p:nvSpPr>
            <p:spPr>
              <a:xfrm>
                <a:off x="6307980" y="6064387"/>
                <a:ext cx="13512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7F23A5B-1653-C647-8926-239A3EFD8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980" y="6064387"/>
                <a:ext cx="1351267" cy="276999"/>
              </a:xfrm>
              <a:prstGeom prst="rect">
                <a:avLst/>
              </a:prstGeom>
              <a:blipFill>
                <a:blip r:embed="rId15"/>
                <a:stretch>
                  <a:fillRect l="-3620" t="-2222" r="-1810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893C265-5749-C146-97F2-3022AFA229FB}"/>
                  </a:ext>
                </a:extLst>
              </p:cNvPr>
              <p:cNvSpPr txBox="1"/>
              <p:nvPr/>
            </p:nvSpPr>
            <p:spPr>
              <a:xfrm>
                <a:off x="5929240" y="6064387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893C265-5749-C146-97F2-3022AFA22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240" y="6064387"/>
                <a:ext cx="226024" cy="276999"/>
              </a:xfrm>
              <a:prstGeom prst="rect">
                <a:avLst/>
              </a:prstGeom>
              <a:blipFill>
                <a:blip r:embed="rId1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785FD57-8FF9-4B87-8D15-5044F038F25F}"/>
              </a:ext>
            </a:extLst>
          </p:cNvPr>
          <p:cNvSpPr txBox="1"/>
          <p:nvPr/>
        </p:nvSpPr>
        <p:spPr>
          <a:xfrm>
            <a:off x="6307979" y="1923778"/>
            <a:ext cx="339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（切割位置不同则方法不同！）</a:t>
            </a:r>
          </a:p>
        </p:txBody>
      </p:sp>
    </p:spTree>
    <p:extLst>
      <p:ext uri="{BB962C8B-B14F-4D97-AF65-F5344CB8AC3E}">
        <p14:creationId xmlns:p14="http://schemas.microsoft.com/office/powerpoint/2010/main" val="24375471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 animBg="1"/>
      <p:bldP spid="10" grpId="0"/>
      <p:bldP spid="11" grpId="0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1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F3691-6A9A-9142-98A8-A5528E3C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最长递增子序列 </a:t>
            </a:r>
            <a:r>
              <a:rPr kumimoji="1" lang="en-US" altLang="zh-CN" dirty="0"/>
              <a:t>LIS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49258-DFE4-6E42-A637-2DC5FCD03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953" y="1340769"/>
            <a:ext cx="8403019" cy="165618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最长递增子序列是指长度为</a:t>
            </a:r>
            <a:r>
              <a:rPr lang="en" altLang="zh-CN" sz="2800" dirty="0"/>
              <a:t>n</a:t>
            </a:r>
            <a:r>
              <a:rPr lang="zh-CN" altLang="en-US" sz="2800" dirty="0"/>
              <a:t>的序列的最长单调递增子序列。比如 </a:t>
            </a:r>
            <a:r>
              <a:rPr lang="en" altLang="zh-CN" sz="2800" dirty="0"/>
              <a:t>1,3,6,7,9,4,10,5,6</a:t>
            </a:r>
            <a:r>
              <a:rPr lang="zh-CN" altLang="en-US" sz="2800" dirty="0"/>
              <a:t> 的</a:t>
            </a:r>
            <a:r>
              <a:rPr lang="en" altLang="zh-CN" sz="2800" dirty="0"/>
              <a:t>LIS</a:t>
            </a:r>
            <a:r>
              <a:rPr lang="zh-CN" altLang="en-US" sz="2800" dirty="0"/>
              <a:t>是 </a:t>
            </a:r>
            <a:r>
              <a:rPr lang="en-US" altLang="zh-CN" sz="2800" dirty="0"/>
              <a:t>1,3,6,7,9,10</a:t>
            </a:r>
            <a:endParaRPr lang="zh-CN" altLang="zh-CN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BCD09E-CE78-BF43-8217-0C0824ADD08D}"/>
              </a:ext>
            </a:extLst>
          </p:cNvPr>
          <p:cNvSpPr txBox="1"/>
          <p:nvPr/>
        </p:nvSpPr>
        <p:spPr>
          <a:xfrm>
            <a:off x="3143672" y="3019164"/>
            <a:ext cx="241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算法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：穷举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A3CEE2-FBBC-DD46-BB88-92DCE3DA99E0}"/>
                  </a:ext>
                </a:extLst>
              </p:cNvPr>
              <p:cNvSpPr txBox="1"/>
              <p:nvPr/>
            </p:nvSpPr>
            <p:spPr>
              <a:xfrm>
                <a:off x="5735960" y="3049942"/>
                <a:ext cx="3492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时间复杂度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A3CEE2-FBBC-DD46-BB88-92DCE3DA9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049942"/>
                <a:ext cx="3492388" cy="461665"/>
              </a:xfrm>
              <a:prstGeom prst="rect">
                <a:avLst/>
              </a:prstGeom>
              <a:blipFill>
                <a:blip r:embed="rId2"/>
                <a:stretch>
                  <a:fillRect l="-2792" t="-15789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1B1322A-1174-234D-94E3-4DBCB89C0429}"/>
              </a:ext>
            </a:extLst>
          </p:cNvPr>
          <p:cNvSpPr txBox="1"/>
          <p:nvPr/>
        </p:nvSpPr>
        <p:spPr>
          <a:xfrm>
            <a:off x="3157566" y="3779170"/>
            <a:ext cx="4450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算法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：排序 </a:t>
            </a:r>
            <a:r>
              <a:rPr kumimoji="1" lang="en-US" altLang="zh-CN" sz="2800" dirty="0"/>
              <a:t>+</a:t>
            </a:r>
            <a:r>
              <a:rPr kumimoji="1" lang="zh-CN" altLang="en-US" sz="2800" dirty="0"/>
              <a:t> 去重 </a:t>
            </a:r>
            <a:r>
              <a:rPr kumimoji="1" lang="en-US" altLang="zh-CN" sz="2800" dirty="0"/>
              <a:t>+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LCS</a:t>
            </a:r>
            <a:r>
              <a:rPr kumimoji="1" lang="zh-CN" altLang="en-US" sz="2800" dirty="0"/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CC20FB-64C7-F141-8344-CF7AD4DEE2D6}"/>
              </a:ext>
            </a:extLst>
          </p:cNvPr>
          <p:cNvSpPr/>
          <p:nvPr/>
        </p:nvSpPr>
        <p:spPr>
          <a:xfrm>
            <a:off x="5349390" y="4539176"/>
            <a:ext cx="25468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/>
              <a:t>1,3,6,7,9,4,10,5,6</a:t>
            </a:r>
            <a:endParaRPr lang="zh-CN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C5A070-AE6F-CA4D-B808-3B9C3C35709B}"/>
              </a:ext>
            </a:extLst>
          </p:cNvPr>
          <p:cNvSpPr/>
          <p:nvPr/>
        </p:nvSpPr>
        <p:spPr>
          <a:xfrm>
            <a:off x="3965418" y="5333146"/>
            <a:ext cx="39307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排序</a:t>
            </a:r>
            <a:r>
              <a:rPr lang="en-US" altLang="zh-CN" sz="2000" dirty="0"/>
              <a:t>+</a:t>
            </a:r>
            <a:r>
              <a:rPr lang="zh-CN" altLang="en-US" sz="2000" dirty="0"/>
              <a:t>去重   </a:t>
            </a:r>
            <a:r>
              <a:rPr lang="en" altLang="zh-CN" sz="2000" dirty="0"/>
              <a:t>1,3,</a:t>
            </a:r>
            <a:r>
              <a:rPr lang="en-US" altLang="zh-CN" sz="2000" dirty="0"/>
              <a:t>4,5,</a:t>
            </a:r>
            <a:r>
              <a:rPr lang="en" altLang="zh-CN" sz="2000" dirty="0"/>
              <a:t>6,7,9,10</a:t>
            </a:r>
            <a:endParaRPr lang="zh-CN" altLang="en-US" sz="2000" dirty="0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FB5AB12B-4CA9-2240-A079-64BD2F6ED70E}"/>
              </a:ext>
            </a:extLst>
          </p:cNvPr>
          <p:cNvCxnSpPr>
            <a:cxnSpLocks/>
          </p:cNvCxnSpPr>
          <p:nvPr/>
        </p:nvCxnSpPr>
        <p:spPr>
          <a:xfrm>
            <a:off x="5493406" y="4939286"/>
            <a:ext cx="0" cy="393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0A94F68-DC6B-F04B-902A-19848DDDF1BB}"/>
              </a:ext>
            </a:extLst>
          </p:cNvPr>
          <p:cNvCxnSpPr>
            <a:cxnSpLocks/>
          </p:cNvCxnSpPr>
          <p:nvPr/>
        </p:nvCxnSpPr>
        <p:spPr>
          <a:xfrm>
            <a:off x="5709430" y="4941168"/>
            <a:ext cx="0" cy="393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8775D2A-2A98-6243-8973-33F71DAB2C48}"/>
              </a:ext>
            </a:extLst>
          </p:cNvPr>
          <p:cNvCxnSpPr>
            <a:cxnSpLocks/>
          </p:cNvCxnSpPr>
          <p:nvPr/>
        </p:nvCxnSpPr>
        <p:spPr>
          <a:xfrm>
            <a:off x="5925454" y="4907348"/>
            <a:ext cx="360040" cy="425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3A306332-97A6-9D41-AB69-CECDDF52323F}"/>
              </a:ext>
            </a:extLst>
          </p:cNvPr>
          <p:cNvCxnSpPr>
            <a:cxnSpLocks/>
          </p:cNvCxnSpPr>
          <p:nvPr/>
        </p:nvCxnSpPr>
        <p:spPr>
          <a:xfrm>
            <a:off x="6141478" y="4869160"/>
            <a:ext cx="360040" cy="425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0CD41878-3B05-1B47-A659-868019B1B900}"/>
              </a:ext>
            </a:extLst>
          </p:cNvPr>
          <p:cNvCxnSpPr>
            <a:cxnSpLocks/>
          </p:cNvCxnSpPr>
          <p:nvPr/>
        </p:nvCxnSpPr>
        <p:spPr>
          <a:xfrm>
            <a:off x="6357502" y="4875410"/>
            <a:ext cx="360040" cy="425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50335C4C-45F7-0C48-9015-6625234C14DB}"/>
              </a:ext>
            </a:extLst>
          </p:cNvPr>
          <p:cNvCxnSpPr>
            <a:cxnSpLocks/>
          </p:cNvCxnSpPr>
          <p:nvPr/>
        </p:nvCxnSpPr>
        <p:spPr>
          <a:xfrm>
            <a:off x="6861558" y="4869160"/>
            <a:ext cx="216024" cy="462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BAAA209-97B3-8841-A942-63DB4C9C52ED}"/>
              </a:ext>
            </a:extLst>
          </p:cNvPr>
          <p:cNvSpPr txBox="1"/>
          <p:nvPr/>
        </p:nvSpPr>
        <p:spPr>
          <a:xfrm>
            <a:off x="7293606" y="4951550"/>
            <a:ext cx="99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9AB55A4-D9EF-404F-BAC9-A513CC1B09FA}"/>
                  </a:ext>
                </a:extLst>
              </p:cNvPr>
              <p:cNvSpPr txBox="1"/>
              <p:nvPr/>
            </p:nvSpPr>
            <p:spPr>
              <a:xfrm>
                <a:off x="5188372" y="6041032"/>
                <a:ext cx="5479629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时间复杂度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9AB55A4-D9EF-404F-BAC9-A513CC1B0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72" y="6041032"/>
                <a:ext cx="5479629" cy="509178"/>
              </a:xfrm>
              <a:prstGeom prst="rect">
                <a:avLst/>
              </a:prstGeom>
              <a:blipFill>
                <a:blip r:embed="rId3"/>
                <a:stretch>
                  <a:fillRect l="-1669" t="-952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3495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F3691-6A9A-9142-98A8-A5528E3C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最长递增子序列 </a:t>
            </a:r>
            <a:r>
              <a:rPr kumimoji="1" lang="en-US" altLang="zh-CN" dirty="0"/>
              <a:t>LIS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49258-DFE4-6E42-A637-2DC5FCD03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951" y="1026455"/>
            <a:ext cx="8403019" cy="165618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最长递增子序列是指长度为</a:t>
            </a:r>
            <a:r>
              <a:rPr lang="en" altLang="zh-CN" sz="2800" dirty="0"/>
              <a:t>n</a:t>
            </a:r>
            <a:r>
              <a:rPr lang="zh-CN" altLang="en-US" sz="2800" dirty="0"/>
              <a:t>的序列的最长单调递增子序列。比如 </a:t>
            </a:r>
            <a:r>
              <a:rPr lang="en" altLang="zh-CN" sz="2800" dirty="0"/>
              <a:t>1,3,6,7,9,4,10,5,6</a:t>
            </a:r>
            <a:r>
              <a:rPr lang="zh-CN" altLang="en-US" sz="2800" dirty="0"/>
              <a:t> 的</a:t>
            </a:r>
            <a:r>
              <a:rPr lang="en" altLang="zh-CN" sz="2800" dirty="0"/>
              <a:t>LIS</a:t>
            </a:r>
            <a:r>
              <a:rPr lang="zh-CN" altLang="en-US" sz="2800" dirty="0"/>
              <a:t>是 </a:t>
            </a:r>
            <a:r>
              <a:rPr lang="en-US" altLang="zh-CN" sz="2800" dirty="0"/>
              <a:t>1,3,6,7,9,10</a:t>
            </a:r>
            <a:endParaRPr lang="zh-CN" altLang="zh-CN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32BEC0-713D-0248-800E-B14EE9532A2F}"/>
              </a:ext>
            </a:extLst>
          </p:cNvPr>
          <p:cNvSpPr txBox="1"/>
          <p:nvPr/>
        </p:nvSpPr>
        <p:spPr>
          <a:xfrm>
            <a:off x="2207568" y="2241762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算法</a:t>
            </a:r>
            <a:r>
              <a:rPr kumimoji="1" lang="en-US" altLang="zh-CN" sz="2800" dirty="0"/>
              <a:t>3</a:t>
            </a:r>
            <a:r>
              <a:rPr kumimoji="1" lang="zh-CN" altLang="en-US" sz="2800" dirty="0"/>
              <a:t>：动态规划</a:t>
            </a:r>
            <a:endParaRPr kumimoji="1" lang="zh-CN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E6B748-FAFC-3940-95E7-265A6491C85B}"/>
                  </a:ext>
                </a:extLst>
              </p:cNvPr>
              <p:cNvSpPr txBox="1"/>
              <p:nvPr/>
            </p:nvSpPr>
            <p:spPr>
              <a:xfrm>
                <a:off x="2445840" y="2947095"/>
                <a:ext cx="791736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/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𝐿𝐼𝑆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表示以序列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中的元素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结尾的</m:t>
                    </m:r>
                    <m:r>
                      <m:rPr>
                        <m:sty m:val="p"/>
                      </m:rPr>
                      <a:rPr kumimoji="1" lang="en-US" altLang="zh-CN" sz="2400" i="1">
                        <a:latin typeface="Cambria Math" panose="02040503050406030204" pitchFamily="18" charset="0"/>
                      </a:rPr>
                      <m:t>LIS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的长度</m:t>
                    </m:r>
                  </m:oMath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(0≤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=−∞)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E6B748-FAFC-3940-95E7-265A6491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840" y="2947095"/>
                <a:ext cx="7917360" cy="830997"/>
              </a:xfrm>
              <a:prstGeom prst="rect">
                <a:avLst/>
              </a:prstGeom>
              <a:blipFill>
                <a:blip r:embed="rId2"/>
                <a:stretch>
                  <a:fillRect l="-1155" t="-8029"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47388CE-1939-AC4B-A6B5-E66E045BC022}"/>
                  </a:ext>
                </a:extLst>
              </p:cNvPr>
              <p:cNvSpPr txBox="1"/>
              <p:nvPr/>
            </p:nvSpPr>
            <p:spPr>
              <a:xfrm>
                <a:off x="2767309" y="4042547"/>
                <a:ext cx="6856301" cy="1385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𝐿𝐼𝑆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kumimoji="1" lang="zh-CN" altLang="en-US" sz="2400" i="1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/>
                            <m:e>
                              <m:func>
                                <m:func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0≤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zh-CN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∧</m:t>
                                      </m:r>
                                      <m:r>
                                        <a:rPr kumimoji="1" lang="zh-CN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𝐿𝐼𝑆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kumimoji="1" lang="zh-CN" altLang="en-US" sz="2400" i="1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&gt;1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47388CE-1939-AC4B-A6B5-E66E045BC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09" y="4042547"/>
                <a:ext cx="6856301" cy="13858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14DB124-9450-2D4F-9823-96A9A01A990B}"/>
                  </a:ext>
                </a:extLst>
              </p:cNvPr>
              <p:cNvSpPr txBox="1"/>
              <p:nvPr/>
            </p:nvSpPr>
            <p:spPr>
              <a:xfrm>
                <a:off x="6767704" y="5760390"/>
                <a:ext cx="2879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时间复杂度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14DB124-9450-2D4F-9823-96A9A01A9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704" y="5760390"/>
                <a:ext cx="2879537" cy="461665"/>
              </a:xfrm>
              <a:prstGeom prst="rect">
                <a:avLst/>
              </a:prstGeom>
              <a:blipFill>
                <a:blip r:embed="rId4"/>
                <a:stretch>
                  <a:fillRect l="-3171" t="-15789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2600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1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F3691-6A9A-9142-98A8-A5528E3C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最长递增子序列 </a:t>
            </a:r>
            <a:r>
              <a:rPr kumimoji="1" lang="en-US" altLang="zh-CN" dirty="0"/>
              <a:t>LIS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49258-DFE4-6E42-A637-2DC5FCD03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951" y="1026455"/>
            <a:ext cx="8403019" cy="165618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最长递增子序列是指长度为</a:t>
            </a:r>
            <a:r>
              <a:rPr lang="en" altLang="zh-CN" sz="2800" dirty="0"/>
              <a:t>n</a:t>
            </a:r>
            <a:r>
              <a:rPr lang="zh-CN" altLang="en-US" sz="2800" dirty="0"/>
              <a:t>的序列的最长单调递增子序列。比如 </a:t>
            </a:r>
            <a:r>
              <a:rPr lang="en" altLang="zh-CN" sz="2800" dirty="0"/>
              <a:t>1,3,6,7,9,4,10,5,6</a:t>
            </a:r>
            <a:r>
              <a:rPr lang="zh-CN" altLang="en-US" sz="2800" dirty="0"/>
              <a:t> 的</a:t>
            </a:r>
            <a:r>
              <a:rPr lang="en" altLang="zh-CN" sz="2800" dirty="0"/>
              <a:t>LIS</a:t>
            </a:r>
            <a:r>
              <a:rPr lang="zh-CN" altLang="en-US" sz="2800" dirty="0"/>
              <a:t>是 </a:t>
            </a:r>
            <a:r>
              <a:rPr lang="en-US" altLang="zh-CN" sz="2800" dirty="0"/>
              <a:t>1,3,6,7,9,10</a:t>
            </a:r>
            <a:endParaRPr lang="zh-CN" altLang="zh-CN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32BEC0-713D-0248-800E-B14EE9532A2F}"/>
              </a:ext>
            </a:extLst>
          </p:cNvPr>
          <p:cNvSpPr txBox="1"/>
          <p:nvPr/>
        </p:nvSpPr>
        <p:spPr>
          <a:xfrm>
            <a:off x="2003782" y="2078640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算法</a:t>
            </a:r>
            <a:r>
              <a:rPr kumimoji="1" lang="en-US" altLang="zh-CN" sz="2800" dirty="0"/>
              <a:t>4</a:t>
            </a:r>
            <a:r>
              <a:rPr kumimoji="1" lang="zh-CN" altLang="en-US" sz="2800" dirty="0"/>
              <a:t>：动态规划</a:t>
            </a:r>
            <a:r>
              <a:rPr kumimoji="1" lang="en-US" altLang="zh-CN" sz="2800" dirty="0"/>
              <a:t>+</a:t>
            </a:r>
            <a:r>
              <a:rPr kumimoji="1" lang="zh-CN" altLang="en-US" sz="2800" dirty="0"/>
              <a:t>二分搜索</a:t>
            </a:r>
            <a:endParaRPr kumimoji="1" lang="zh-CN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E6B748-FAFC-3940-95E7-265A6491C85B}"/>
                  </a:ext>
                </a:extLst>
              </p:cNvPr>
              <p:cNvSpPr txBox="1"/>
              <p:nvPr/>
            </p:nvSpPr>
            <p:spPr>
              <a:xfrm>
                <a:off x="1985027" y="2643431"/>
                <a:ext cx="71793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正整数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表示序列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1..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</a:rPr>
                        <m:t>LIS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长度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  (1&lt;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E6B748-FAFC-3940-95E7-265A6491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027" y="2643431"/>
                <a:ext cx="7179340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14DB124-9450-2D4F-9823-96A9A01A990B}"/>
                  </a:ext>
                </a:extLst>
              </p:cNvPr>
              <p:cNvSpPr txBox="1"/>
              <p:nvPr/>
            </p:nvSpPr>
            <p:spPr>
              <a:xfrm>
                <a:off x="1859399" y="6289002"/>
                <a:ext cx="3958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时间复杂度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14DB124-9450-2D4F-9823-96A9A01A9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99" y="6289002"/>
                <a:ext cx="3958034" cy="461665"/>
              </a:xfrm>
              <a:prstGeom prst="rect">
                <a:avLst/>
              </a:prstGeom>
              <a:blipFill>
                <a:blip r:embed="rId3"/>
                <a:stretch>
                  <a:fillRect l="-2311" t="-16000" b="-2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1E92B62-5618-724F-89E6-06EBE0B77DCA}"/>
                  </a:ext>
                </a:extLst>
              </p:cNvPr>
              <p:cNvSpPr/>
              <p:nvPr/>
            </p:nvSpPr>
            <p:spPr>
              <a:xfrm>
                <a:off x="2003782" y="3166035"/>
                <a:ext cx="801065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dirty="0">
                          <a:latin typeface="Cambria Math" panose="02040503050406030204" pitchFamily="18" charset="0"/>
                        </a:rPr>
                        <m:t>数组</m:t>
                      </m:r>
                      <m:r>
                        <m:rPr>
                          <m:sty m:val="p"/>
                        </m:rPr>
                        <a:rPr kumimoji="1" lang="en-US" altLang="zh-CN" sz="2400" dirty="0"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表示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1..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中长度为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的所有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单调递增子序列的末尾元素（最大元素）的</m:t>
                      </m:r>
                      <m:r>
                        <a:rPr kumimoji="1"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最小值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1E92B62-5618-724F-89E6-06EBE0B77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82" y="3166035"/>
                <a:ext cx="8010654" cy="830997"/>
              </a:xfrm>
              <a:prstGeom prst="rect">
                <a:avLst/>
              </a:prstGeom>
              <a:blipFill>
                <a:blip r:embed="rId4"/>
                <a:stretch>
                  <a:fillRect b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8AB5069-1EBF-6848-B670-51DA4D45DA60}"/>
                  </a:ext>
                </a:extLst>
              </p:cNvPr>
              <p:cNvSpPr txBox="1"/>
              <p:nvPr/>
            </p:nvSpPr>
            <p:spPr>
              <a:xfrm>
                <a:off x="5625625" y="4135531"/>
                <a:ext cx="3413499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&lt;…&lt;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8AB5069-1EBF-6848-B670-51DA4D45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625" y="4135531"/>
                <a:ext cx="3413499" cy="461665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BA1100-1282-5D4C-8EE5-9BCE7BAF6813}"/>
                  </a:ext>
                </a:extLst>
              </p:cNvPr>
              <p:cNvSpPr txBox="1"/>
              <p:nvPr/>
            </p:nvSpPr>
            <p:spPr>
              <a:xfrm>
                <a:off x="2711624" y="4797153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If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kumimoji="1" lang="en-US" altLang="zh-CN" sz="2400" dirty="0"/>
                  <a:t>,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BA1100-1282-5D4C-8EE5-9BCE7BAF6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4797153"/>
                <a:ext cx="2088232" cy="461665"/>
              </a:xfrm>
              <a:prstGeom prst="rect">
                <a:avLst/>
              </a:prstGeom>
              <a:blipFill>
                <a:blip r:embed="rId6"/>
                <a:stretch>
                  <a:fillRect l="-4678" t="-10526" r="-877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E886BCD-55DE-F14D-B6A3-714CD7608DED}"/>
                  </a:ext>
                </a:extLst>
              </p:cNvPr>
              <p:cNvSpPr txBox="1"/>
              <p:nvPr/>
            </p:nvSpPr>
            <p:spPr>
              <a:xfrm>
                <a:off x="4745224" y="4813701"/>
                <a:ext cx="47351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Then</a:t>
                </a:r>
                <a:r>
                  <a:rPr kumimoji="1" lang="zh-CN" altLang="en-US" sz="2400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E886BCD-55DE-F14D-B6A3-714CD760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224" y="4813701"/>
                <a:ext cx="4735152" cy="461665"/>
              </a:xfrm>
              <a:prstGeom prst="rect">
                <a:avLst/>
              </a:prstGeom>
              <a:blipFill>
                <a:blip r:embed="rId7"/>
                <a:stretch>
                  <a:fillRect l="-1931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CCB3077-CF27-C943-AA32-A131D42F27F1}"/>
                  </a:ext>
                </a:extLst>
              </p:cNvPr>
              <p:cNvSpPr txBox="1"/>
              <p:nvPr/>
            </p:nvSpPr>
            <p:spPr>
              <a:xfrm>
                <a:off x="2711624" y="5332637"/>
                <a:ext cx="7343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Otherwise,</a:t>
                </a:r>
                <a:r>
                  <a:rPr kumimoji="1" lang="zh-CN" altLang="en-US" sz="2400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∃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kumimoji="1" lang="en-US" altLang="zh-CN" sz="2400" dirty="0"/>
                  <a:t>,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CCB3077-CF27-C943-AA32-A131D42F2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5332637"/>
                <a:ext cx="7343056" cy="461665"/>
              </a:xfrm>
              <a:prstGeom prst="rect">
                <a:avLst/>
              </a:prstGeom>
              <a:blipFill>
                <a:blip r:embed="rId8"/>
                <a:stretch>
                  <a:fillRect l="-132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9282138-9F51-1140-946A-7901AE55ED71}"/>
                  </a:ext>
                </a:extLst>
              </p:cNvPr>
              <p:cNvSpPr txBox="1"/>
              <p:nvPr/>
            </p:nvSpPr>
            <p:spPr>
              <a:xfrm>
                <a:off x="5789341" y="5868121"/>
                <a:ext cx="27296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Then</a:t>
                </a:r>
                <a:r>
                  <a:rPr kumimoji="1" lang="zh-CN" altLang="en-US" sz="2400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9282138-9F51-1140-946A-7901AE55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341" y="5868121"/>
                <a:ext cx="2729611" cy="461665"/>
              </a:xfrm>
              <a:prstGeom prst="rect">
                <a:avLst/>
              </a:prstGeom>
              <a:blipFill>
                <a:blip r:embed="rId9"/>
                <a:stretch>
                  <a:fillRect l="-3579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8555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27" grpId="0"/>
      <p:bldP spid="4" grpId="0"/>
      <p:bldP spid="5" grpId="0" animBg="1"/>
      <p:bldP spid="6" grpId="0"/>
      <p:bldP spid="12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777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字符串匹配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D0F845-5606-D848-875C-8D7CF99C41E7}"/>
              </a:ext>
            </a:extLst>
          </p:cNvPr>
          <p:cNvSpPr txBox="1"/>
          <p:nvPr/>
        </p:nvSpPr>
        <p:spPr>
          <a:xfrm>
            <a:off x="429658" y="109067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（正规表达式）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2781A6-311E-8A45-AB75-AFF0745D8E92}"/>
              </a:ext>
            </a:extLst>
          </p:cNvPr>
          <p:cNvSpPr/>
          <p:nvPr/>
        </p:nvSpPr>
        <p:spPr>
          <a:xfrm>
            <a:off x="976829" y="1905506"/>
            <a:ext cx="1083325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给定一个字符串 </a:t>
            </a:r>
            <a:r>
              <a:rPr lang="en-US" altLang="zh-CN" dirty="0"/>
              <a:t>(</a:t>
            </a:r>
            <a:r>
              <a:rPr lang="en" altLang="zh-CN" dirty="0"/>
              <a:t>s) </a:t>
            </a:r>
            <a:r>
              <a:rPr lang="zh-CN" altLang="en-US" dirty="0"/>
              <a:t>和一个字符模式 </a:t>
            </a:r>
            <a:r>
              <a:rPr lang="en-US" altLang="zh-CN" dirty="0"/>
              <a:t>(</a:t>
            </a:r>
            <a:r>
              <a:rPr lang="en" altLang="zh-CN" dirty="0"/>
              <a:t>p)</a:t>
            </a:r>
            <a:r>
              <a:rPr lang="zh-CN" altLang="en" dirty="0"/>
              <a:t>。</a:t>
            </a:r>
            <a:r>
              <a:rPr lang="zh-CN" altLang="en-US" dirty="0"/>
              <a:t>实现支持 </a:t>
            </a:r>
            <a:r>
              <a:rPr lang="en-US" altLang="zh-CN" dirty="0"/>
              <a:t>'.' </a:t>
            </a:r>
            <a:r>
              <a:rPr lang="zh-CN" altLang="en-US" dirty="0"/>
              <a:t>和 </a:t>
            </a:r>
            <a:r>
              <a:rPr lang="en-US" altLang="zh-CN" dirty="0"/>
              <a:t>'*' </a:t>
            </a:r>
            <a:r>
              <a:rPr lang="zh-CN" altLang="en-US" dirty="0"/>
              <a:t>的正则表达式匹配。</a:t>
            </a:r>
          </a:p>
          <a:p>
            <a:r>
              <a:rPr lang="zh-CN" altLang="en-US" dirty="0"/>
              <a:t>                  </a:t>
            </a:r>
            <a:r>
              <a:rPr lang="en-US" altLang="zh-CN" dirty="0"/>
              <a:t>'.' </a:t>
            </a:r>
            <a:r>
              <a:rPr lang="zh-CN" altLang="en-US" dirty="0"/>
              <a:t>匹配任意单个字符。</a:t>
            </a:r>
          </a:p>
          <a:p>
            <a:r>
              <a:rPr lang="zh-CN" altLang="en-US" dirty="0"/>
              <a:t>                 </a:t>
            </a:r>
            <a:r>
              <a:rPr lang="en-US" altLang="zh-CN" dirty="0"/>
              <a:t>'*' </a:t>
            </a:r>
            <a:r>
              <a:rPr lang="zh-CN" altLang="en-US" dirty="0"/>
              <a:t>匹配零个或多个前面的元素。</a:t>
            </a:r>
          </a:p>
          <a:p>
            <a:r>
              <a:rPr lang="zh-CN" altLang="en-US" dirty="0"/>
              <a:t>匹配应该覆盖整个字符串 </a:t>
            </a:r>
            <a:r>
              <a:rPr lang="en-US" altLang="zh-CN" dirty="0"/>
              <a:t>(</a:t>
            </a:r>
            <a:r>
              <a:rPr lang="en" altLang="zh-CN" dirty="0"/>
              <a:t>s) </a:t>
            </a:r>
            <a:r>
              <a:rPr lang="zh-CN" altLang="en" dirty="0"/>
              <a:t>，</a:t>
            </a:r>
            <a:r>
              <a:rPr lang="zh-CN" altLang="en-US" dirty="0"/>
              <a:t>而不是部分字符串。</a:t>
            </a:r>
          </a:p>
          <a:p>
            <a:endParaRPr lang="en-US" altLang="zh-CN" dirty="0"/>
          </a:p>
          <a:p>
            <a:r>
              <a:rPr lang="zh-CN" altLang="en-US" dirty="0"/>
              <a:t>说明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              </a:t>
            </a:r>
            <a:r>
              <a:rPr lang="en" altLang="zh-CN" dirty="0"/>
              <a:t>s </a:t>
            </a:r>
            <a:r>
              <a:rPr lang="zh-CN" altLang="en-US" dirty="0"/>
              <a:t>可能为空，且只包含从 </a:t>
            </a:r>
            <a:r>
              <a:rPr lang="en" altLang="zh-CN" dirty="0"/>
              <a:t>a-z </a:t>
            </a:r>
            <a:r>
              <a:rPr lang="zh-CN" altLang="en-US" dirty="0"/>
              <a:t>的小写字母</a:t>
            </a:r>
            <a:br>
              <a:rPr lang="zh-CN" altLang="en-US" dirty="0"/>
            </a:br>
            <a:r>
              <a:rPr lang="zh-CN" altLang="en-US" dirty="0"/>
              <a:t>              </a:t>
            </a:r>
            <a:r>
              <a:rPr lang="en" altLang="zh-CN" dirty="0"/>
              <a:t>p </a:t>
            </a:r>
            <a:r>
              <a:rPr lang="zh-CN" altLang="en-US" dirty="0"/>
              <a:t>可能为空，且只包含从 </a:t>
            </a:r>
            <a:r>
              <a:rPr lang="en" altLang="zh-CN" dirty="0"/>
              <a:t>a-z </a:t>
            </a:r>
            <a:r>
              <a:rPr lang="zh-CN" altLang="en-US" dirty="0"/>
              <a:t>的小写字母，以及字符 </a:t>
            </a:r>
            <a:r>
              <a:rPr lang="en-US" altLang="zh-CN" dirty="0"/>
              <a:t>. </a:t>
            </a:r>
            <a:r>
              <a:rPr lang="zh-CN" altLang="en-US" dirty="0"/>
              <a:t>和 *</a:t>
            </a:r>
          </a:p>
          <a:p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  </a:t>
            </a:r>
            <a:endParaRPr lang="en" altLang="zh-CN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 </a:t>
            </a:r>
            <a:r>
              <a:rPr lang="en-US" altLang="zh-CN" i="1" dirty="0">
                <a:latin typeface="Menlo" panose="020B0609030804020204" pitchFamily="49" charset="0"/>
              </a:rPr>
              <a:t>E</a:t>
            </a:r>
            <a:r>
              <a:rPr lang="en" altLang="zh-CN" i="1" dirty="0" err="1">
                <a:latin typeface="Menlo" panose="020B0609030804020204" pitchFamily="49" charset="0"/>
              </a:rPr>
              <a:t>xamples</a:t>
            </a:r>
            <a:r>
              <a:rPr lang="en" altLang="zh-CN" i="1" dirty="0">
                <a:latin typeface="Menlo" panose="020B0609030804020204" pitchFamily="49" charset="0"/>
              </a:rPr>
              <a:t>:</a:t>
            </a:r>
            <a:endParaRPr lang="en" altLang="zh-CN" dirty="0">
              <a:latin typeface="Menlo" panose="020B0609030804020204" pitchFamily="49" charset="0"/>
            </a:endParaRPr>
          </a:p>
          <a:p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 </a:t>
            </a:r>
            <a:r>
              <a:rPr lang="en-US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Match</a:t>
            </a:r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("</a:t>
            </a:r>
            <a:r>
              <a:rPr lang="en" altLang="zh-CN" i="1" dirty="0" err="1">
                <a:solidFill>
                  <a:srgbClr val="536579"/>
                </a:solidFill>
                <a:latin typeface="Menlo" panose="020B0609030804020204" pitchFamily="49" charset="0"/>
              </a:rPr>
              <a:t>aaa</a:t>
            </a:r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","aa") → false</a:t>
            </a:r>
            <a:endParaRPr lang="en" altLang="zh-CN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 M</a:t>
            </a:r>
            <a:r>
              <a:rPr lang="en-US" altLang="zh-CN" i="1" dirty="0" err="1">
                <a:solidFill>
                  <a:srgbClr val="536579"/>
                </a:solidFill>
                <a:latin typeface="Menlo" panose="020B0609030804020204" pitchFamily="49" charset="0"/>
              </a:rPr>
              <a:t>atch</a:t>
            </a:r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("aa", "a*") → true</a:t>
            </a:r>
            <a:endParaRPr lang="en" altLang="zh-CN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 Mat</a:t>
            </a:r>
            <a:r>
              <a:rPr lang="en-US" altLang="zh-CN" i="1" dirty="0" err="1">
                <a:solidFill>
                  <a:srgbClr val="536579"/>
                </a:solidFill>
                <a:latin typeface="Menlo" panose="020B0609030804020204" pitchFamily="49" charset="0"/>
              </a:rPr>
              <a:t>ch</a:t>
            </a:r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("aa", ".*") → true</a:t>
            </a:r>
            <a:endParaRPr lang="en" altLang="zh-CN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 Mat</a:t>
            </a:r>
            <a:r>
              <a:rPr lang="en-US" altLang="zh-CN" i="1" dirty="0" err="1">
                <a:solidFill>
                  <a:srgbClr val="536579"/>
                </a:solidFill>
                <a:latin typeface="Menlo" panose="020B0609030804020204" pitchFamily="49" charset="0"/>
              </a:rPr>
              <a:t>ch</a:t>
            </a:r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("ab</a:t>
            </a:r>
            <a:r>
              <a:rPr lang="en-US" altLang="zh-CN" i="1" dirty="0" err="1">
                <a:solidFill>
                  <a:srgbClr val="536579"/>
                </a:solidFill>
                <a:latin typeface="Menlo" panose="020B0609030804020204" pitchFamily="49" charset="0"/>
              </a:rPr>
              <a:t>cb</a:t>
            </a:r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", ”.*") → </a:t>
            </a:r>
            <a:r>
              <a:rPr lang="en-US" altLang="zh-CN" i="1" dirty="0">
                <a:solidFill>
                  <a:srgbClr val="FF0000"/>
                </a:solidFill>
                <a:latin typeface="Menlo" panose="020B0609030804020204" pitchFamily="49" charset="0"/>
              </a:rPr>
              <a:t>true</a:t>
            </a:r>
            <a:endParaRPr lang="en" altLang="zh-CN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 Mat</a:t>
            </a:r>
            <a:r>
              <a:rPr lang="en-US" altLang="zh-CN" i="1" dirty="0" err="1">
                <a:solidFill>
                  <a:srgbClr val="536579"/>
                </a:solidFill>
                <a:latin typeface="Menlo" panose="020B0609030804020204" pitchFamily="49" charset="0"/>
              </a:rPr>
              <a:t>ch</a:t>
            </a:r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("</a:t>
            </a:r>
            <a:r>
              <a:rPr lang="en" altLang="zh-CN" i="1" dirty="0" err="1">
                <a:solidFill>
                  <a:srgbClr val="536579"/>
                </a:solidFill>
                <a:latin typeface="Menlo" panose="020B0609030804020204" pitchFamily="49" charset="0"/>
              </a:rPr>
              <a:t>aab</a:t>
            </a:r>
            <a:r>
              <a:rPr lang="en" altLang="zh-CN" i="1" dirty="0">
                <a:solidFill>
                  <a:srgbClr val="536579"/>
                </a:solidFill>
                <a:latin typeface="Menlo" panose="020B0609030804020204" pitchFamily="49" charset="0"/>
              </a:rPr>
              <a:t>", "c*a*b") → true</a:t>
            </a:r>
            <a:endParaRPr lang="en" altLang="zh-CN" dirty="0">
              <a:solidFill>
                <a:srgbClr val="536579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D0F845-5606-D848-875C-8D7CF99C41E7}"/>
              </a:ext>
            </a:extLst>
          </p:cNvPr>
          <p:cNvSpPr txBox="1"/>
          <p:nvPr/>
        </p:nvSpPr>
        <p:spPr>
          <a:xfrm>
            <a:off x="429658" y="109067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（正规表达式）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04A5EA-EFAA-2F41-A3BC-BD94CFA17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58" y="1747359"/>
            <a:ext cx="3615139" cy="2717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DF9F4C-7BCF-D64A-B75D-02D79572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76" y="1747359"/>
            <a:ext cx="4572000" cy="24986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6FEC16-B66B-7449-B7E2-468858E73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615" y="1782787"/>
            <a:ext cx="4572000" cy="2427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723AE5-2DAD-8745-841A-C6694ED28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306" y="4210581"/>
            <a:ext cx="7226662" cy="2717111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8209BA1-4C38-483C-93E1-E9AED8162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77" y="76200"/>
            <a:ext cx="84026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lang="zh-CN" sz="4400" b="1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</a:rPr>
              <a:t>字符串匹配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9944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D0F845-5606-D848-875C-8D7CF99C41E7}"/>
              </a:ext>
            </a:extLst>
          </p:cNvPr>
          <p:cNvSpPr txBox="1"/>
          <p:nvPr/>
        </p:nvSpPr>
        <p:spPr>
          <a:xfrm>
            <a:off x="429658" y="109067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（正规表达式）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723AE5-2DAD-8745-841A-C6694ED2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83" y="1654668"/>
            <a:ext cx="7226662" cy="2717111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DD09D18-9647-5A4A-A0D2-12EDFC31B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69067"/>
              </p:ext>
            </p:extLst>
          </p:nvPr>
        </p:nvGraphicFramePr>
        <p:xfrm>
          <a:off x="4313160" y="4381025"/>
          <a:ext cx="5114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935">
                  <a:extLst>
                    <a:ext uri="{9D8B030D-6E8A-4147-A177-3AD203B41FA5}">
                      <a16:colId xmlns:a16="http://schemas.microsoft.com/office/drawing/2014/main" val="3125555620"/>
                    </a:ext>
                  </a:extLst>
                </a:gridCol>
                <a:gridCol w="464935">
                  <a:extLst>
                    <a:ext uri="{9D8B030D-6E8A-4147-A177-3AD203B41FA5}">
                      <a16:colId xmlns:a16="http://schemas.microsoft.com/office/drawing/2014/main" val="3935120684"/>
                    </a:ext>
                  </a:extLst>
                </a:gridCol>
                <a:gridCol w="464935">
                  <a:extLst>
                    <a:ext uri="{9D8B030D-6E8A-4147-A177-3AD203B41FA5}">
                      <a16:colId xmlns:a16="http://schemas.microsoft.com/office/drawing/2014/main" val="3669207341"/>
                    </a:ext>
                  </a:extLst>
                </a:gridCol>
                <a:gridCol w="464935">
                  <a:extLst>
                    <a:ext uri="{9D8B030D-6E8A-4147-A177-3AD203B41FA5}">
                      <a16:colId xmlns:a16="http://schemas.microsoft.com/office/drawing/2014/main" val="2090408079"/>
                    </a:ext>
                  </a:extLst>
                </a:gridCol>
                <a:gridCol w="464935">
                  <a:extLst>
                    <a:ext uri="{9D8B030D-6E8A-4147-A177-3AD203B41FA5}">
                      <a16:colId xmlns:a16="http://schemas.microsoft.com/office/drawing/2014/main" val="2953413988"/>
                    </a:ext>
                  </a:extLst>
                </a:gridCol>
                <a:gridCol w="464935">
                  <a:extLst>
                    <a:ext uri="{9D8B030D-6E8A-4147-A177-3AD203B41FA5}">
                      <a16:colId xmlns:a16="http://schemas.microsoft.com/office/drawing/2014/main" val="1436874268"/>
                    </a:ext>
                  </a:extLst>
                </a:gridCol>
                <a:gridCol w="464935">
                  <a:extLst>
                    <a:ext uri="{9D8B030D-6E8A-4147-A177-3AD203B41FA5}">
                      <a16:colId xmlns:a16="http://schemas.microsoft.com/office/drawing/2014/main" val="3204571888"/>
                    </a:ext>
                  </a:extLst>
                </a:gridCol>
                <a:gridCol w="464935">
                  <a:extLst>
                    <a:ext uri="{9D8B030D-6E8A-4147-A177-3AD203B41FA5}">
                      <a16:colId xmlns:a16="http://schemas.microsoft.com/office/drawing/2014/main" val="3416234231"/>
                    </a:ext>
                  </a:extLst>
                </a:gridCol>
                <a:gridCol w="464935">
                  <a:extLst>
                    <a:ext uri="{9D8B030D-6E8A-4147-A177-3AD203B41FA5}">
                      <a16:colId xmlns:a16="http://schemas.microsoft.com/office/drawing/2014/main" val="2662815889"/>
                    </a:ext>
                  </a:extLst>
                </a:gridCol>
                <a:gridCol w="464935">
                  <a:extLst>
                    <a:ext uri="{9D8B030D-6E8A-4147-A177-3AD203B41FA5}">
                      <a16:colId xmlns:a16="http://schemas.microsoft.com/office/drawing/2014/main" val="3938424098"/>
                    </a:ext>
                  </a:extLst>
                </a:gridCol>
                <a:gridCol w="464935">
                  <a:extLst>
                    <a:ext uri="{9D8B030D-6E8A-4147-A177-3AD203B41FA5}">
                      <a16:colId xmlns:a16="http://schemas.microsoft.com/office/drawing/2014/main" val="234749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1F0EF5"/>
                          </a:solidFill>
                        </a:rPr>
                        <a:t>m</a:t>
                      </a:r>
                      <a:endParaRPr lang="zh-CN" altLang="en-US" dirty="0">
                        <a:solidFill>
                          <a:srgbClr val="1F0EF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1F0EF5"/>
                          </a:solidFill>
                        </a:rPr>
                        <a:t>i</a:t>
                      </a:r>
                      <a:endParaRPr lang="zh-CN" altLang="en-US" dirty="0">
                        <a:solidFill>
                          <a:srgbClr val="1F0EF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1F0EF5"/>
                          </a:solidFill>
                        </a:rPr>
                        <a:t>s</a:t>
                      </a:r>
                      <a:endParaRPr lang="zh-CN" altLang="en-US" dirty="0">
                        <a:solidFill>
                          <a:srgbClr val="1F0EF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1F0EF5"/>
                          </a:solidFill>
                        </a:rPr>
                        <a:t>s</a:t>
                      </a:r>
                      <a:endParaRPr lang="zh-CN" altLang="en-US" dirty="0">
                        <a:solidFill>
                          <a:srgbClr val="1F0EF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1F0EF5"/>
                          </a:solidFill>
                        </a:rPr>
                        <a:t>i</a:t>
                      </a:r>
                      <a:endParaRPr lang="zh-CN" altLang="en-US" dirty="0">
                        <a:solidFill>
                          <a:srgbClr val="1F0EF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1F0EF5"/>
                          </a:solidFill>
                        </a:rPr>
                        <a:t>s</a:t>
                      </a:r>
                      <a:endParaRPr lang="zh-CN" altLang="en-US" dirty="0">
                        <a:solidFill>
                          <a:srgbClr val="1F0EF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1F0EF5"/>
                          </a:solidFill>
                        </a:rPr>
                        <a:t>s</a:t>
                      </a:r>
                      <a:endParaRPr lang="zh-CN" altLang="en-US" dirty="0">
                        <a:solidFill>
                          <a:srgbClr val="1F0EF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1F0EF5"/>
                          </a:solidFill>
                        </a:rPr>
                        <a:t>i</a:t>
                      </a:r>
                      <a:endParaRPr lang="zh-CN" altLang="en-US" dirty="0">
                        <a:solidFill>
                          <a:srgbClr val="1F0EF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1F0EF5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rgbClr val="1F0EF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1F0EF5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rgbClr val="1F0EF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1F0EF5"/>
                          </a:solidFill>
                        </a:rPr>
                        <a:t>i</a:t>
                      </a:r>
                      <a:endParaRPr lang="zh-CN" altLang="en-US" dirty="0">
                        <a:solidFill>
                          <a:srgbClr val="1F0EF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2122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88D9EBA-495A-4E43-A639-33FFC99E2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951273"/>
              </p:ext>
            </p:extLst>
          </p:nvPr>
        </p:nvGraphicFramePr>
        <p:xfrm>
          <a:off x="4368245" y="5396490"/>
          <a:ext cx="330206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758">
                  <a:extLst>
                    <a:ext uri="{9D8B030D-6E8A-4147-A177-3AD203B41FA5}">
                      <a16:colId xmlns:a16="http://schemas.microsoft.com/office/drawing/2014/main" val="1114647671"/>
                    </a:ext>
                  </a:extLst>
                </a:gridCol>
                <a:gridCol w="412758">
                  <a:extLst>
                    <a:ext uri="{9D8B030D-6E8A-4147-A177-3AD203B41FA5}">
                      <a16:colId xmlns:a16="http://schemas.microsoft.com/office/drawing/2014/main" val="4164989068"/>
                    </a:ext>
                  </a:extLst>
                </a:gridCol>
                <a:gridCol w="412758">
                  <a:extLst>
                    <a:ext uri="{9D8B030D-6E8A-4147-A177-3AD203B41FA5}">
                      <a16:colId xmlns:a16="http://schemas.microsoft.com/office/drawing/2014/main" val="4111820809"/>
                    </a:ext>
                  </a:extLst>
                </a:gridCol>
                <a:gridCol w="412758">
                  <a:extLst>
                    <a:ext uri="{9D8B030D-6E8A-4147-A177-3AD203B41FA5}">
                      <a16:colId xmlns:a16="http://schemas.microsoft.com/office/drawing/2014/main" val="3197018160"/>
                    </a:ext>
                  </a:extLst>
                </a:gridCol>
                <a:gridCol w="412758">
                  <a:extLst>
                    <a:ext uri="{9D8B030D-6E8A-4147-A177-3AD203B41FA5}">
                      <a16:colId xmlns:a16="http://schemas.microsoft.com/office/drawing/2014/main" val="4267593286"/>
                    </a:ext>
                  </a:extLst>
                </a:gridCol>
                <a:gridCol w="412758">
                  <a:extLst>
                    <a:ext uri="{9D8B030D-6E8A-4147-A177-3AD203B41FA5}">
                      <a16:colId xmlns:a16="http://schemas.microsoft.com/office/drawing/2014/main" val="1663095523"/>
                    </a:ext>
                  </a:extLst>
                </a:gridCol>
                <a:gridCol w="412758">
                  <a:extLst>
                    <a:ext uri="{9D8B030D-6E8A-4147-A177-3AD203B41FA5}">
                      <a16:colId xmlns:a16="http://schemas.microsoft.com/office/drawing/2014/main" val="201415624"/>
                    </a:ext>
                  </a:extLst>
                </a:gridCol>
                <a:gridCol w="412758">
                  <a:extLst>
                    <a:ext uri="{9D8B030D-6E8A-4147-A177-3AD203B41FA5}">
                      <a16:colId xmlns:a16="http://schemas.microsoft.com/office/drawing/2014/main" val="320934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496215"/>
                  </a:ext>
                </a:extLst>
              </a:tr>
            </a:tbl>
          </a:graphicData>
        </a:graphic>
      </p:graphicFrame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689CA7A-7D33-8345-9F43-6DD8D2BA62DD}"/>
              </a:ext>
            </a:extLst>
          </p:cNvPr>
          <p:cNvCxnSpPr>
            <a:cxnSpLocks/>
          </p:cNvCxnSpPr>
          <p:nvPr/>
        </p:nvCxnSpPr>
        <p:spPr>
          <a:xfrm>
            <a:off x="4550702" y="4751865"/>
            <a:ext cx="0" cy="64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4C18B40-343C-CF4A-ABE5-0A36D7EFA6FC}"/>
              </a:ext>
            </a:extLst>
          </p:cNvPr>
          <p:cNvCxnSpPr>
            <a:cxnSpLocks/>
          </p:cNvCxnSpPr>
          <p:nvPr/>
        </p:nvCxnSpPr>
        <p:spPr>
          <a:xfrm>
            <a:off x="5000558" y="4751865"/>
            <a:ext cx="0" cy="64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406B501-98AB-D74B-AB2A-3699E2D614E0}"/>
              </a:ext>
            </a:extLst>
          </p:cNvPr>
          <p:cNvCxnSpPr>
            <a:cxnSpLocks/>
          </p:cNvCxnSpPr>
          <p:nvPr/>
        </p:nvCxnSpPr>
        <p:spPr>
          <a:xfrm>
            <a:off x="5430216" y="4751865"/>
            <a:ext cx="0" cy="64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1FD0DCB-20F4-6C41-B132-E948BB9C7DD5}"/>
              </a:ext>
            </a:extLst>
          </p:cNvPr>
          <p:cNvCxnSpPr>
            <a:cxnSpLocks/>
          </p:cNvCxnSpPr>
          <p:nvPr/>
        </p:nvCxnSpPr>
        <p:spPr>
          <a:xfrm flipH="1">
            <a:off x="5816906" y="4751865"/>
            <a:ext cx="132202" cy="64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FABA317-65E9-8842-BC18-474CAF1C92A4}"/>
              </a:ext>
            </a:extLst>
          </p:cNvPr>
          <p:cNvCxnSpPr>
            <a:cxnSpLocks/>
          </p:cNvCxnSpPr>
          <p:nvPr/>
        </p:nvCxnSpPr>
        <p:spPr>
          <a:xfrm flipH="1">
            <a:off x="6180463" y="4751865"/>
            <a:ext cx="209321" cy="64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DC0A721-BF26-364E-8028-5DEC0819DCC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610120" y="4751865"/>
            <a:ext cx="260182" cy="64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38ED834-303F-8846-9160-45DFB313AB69}"/>
              </a:ext>
            </a:extLst>
          </p:cNvPr>
          <p:cNvCxnSpPr>
            <a:cxnSpLocks/>
          </p:cNvCxnSpPr>
          <p:nvPr/>
        </p:nvCxnSpPr>
        <p:spPr>
          <a:xfrm flipH="1">
            <a:off x="6610120" y="4751865"/>
            <a:ext cx="738132" cy="64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A93C405-CA2C-8743-B9BB-842CA837FC2F}"/>
              </a:ext>
            </a:extLst>
          </p:cNvPr>
          <p:cNvCxnSpPr>
            <a:cxnSpLocks/>
          </p:cNvCxnSpPr>
          <p:nvPr/>
        </p:nvCxnSpPr>
        <p:spPr>
          <a:xfrm flipH="1">
            <a:off x="6610120" y="4751865"/>
            <a:ext cx="1189822" cy="64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C63858D-D39D-9549-9319-8931AFD6E760}"/>
              </a:ext>
            </a:extLst>
          </p:cNvPr>
          <p:cNvCxnSpPr>
            <a:cxnSpLocks/>
          </p:cNvCxnSpPr>
          <p:nvPr/>
        </p:nvCxnSpPr>
        <p:spPr>
          <a:xfrm flipH="1">
            <a:off x="6610120" y="4751865"/>
            <a:ext cx="1641514" cy="64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D68FD8BA-B031-C148-81E1-E9770F673848}"/>
              </a:ext>
            </a:extLst>
          </p:cNvPr>
          <p:cNvCxnSpPr>
            <a:cxnSpLocks/>
          </p:cNvCxnSpPr>
          <p:nvPr/>
        </p:nvCxnSpPr>
        <p:spPr>
          <a:xfrm flipH="1">
            <a:off x="7094863" y="4751865"/>
            <a:ext cx="1641513" cy="64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FAD2E53-C1D2-6241-AE26-6D4936CB7507}"/>
              </a:ext>
            </a:extLst>
          </p:cNvPr>
          <p:cNvCxnSpPr>
            <a:cxnSpLocks/>
          </p:cNvCxnSpPr>
          <p:nvPr/>
        </p:nvCxnSpPr>
        <p:spPr>
          <a:xfrm flipH="1">
            <a:off x="7480453" y="4751865"/>
            <a:ext cx="1722523" cy="64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FBE2987C-7467-470A-B733-44AD33017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77" y="76200"/>
            <a:ext cx="84026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lang="zh-CN" sz="4400" b="1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</a:rPr>
              <a:t>字符串匹配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959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D0F845-5606-D848-875C-8D7CF99C41E7}"/>
              </a:ext>
            </a:extLst>
          </p:cNvPr>
          <p:cNvSpPr txBox="1"/>
          <p:nvPr/>
        </p:nvSpPr>
        <p:spPr>
          <a:xfrm>
            <a:off x="429658" y="109067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（正规表达式）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2781A6-311E-8A45-AB75-AFF0745D8E92}"/>
              </a:ext>
            </a:extLst>
          </p:cNvPr>
          <p:cNvSpPr/>
          <p:nvPr/>
        </p:nvSpPr>
        <p:spPr>
          <a:xfrm>
            <a:off x="833610" y="1696186"/>
            <a:ext cx="10833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给定一个字符串 </a:t>
            </a:r>
            <a:r>
              <a:rPr lang="en-US" altLang="zh-CN" dirty="0"/>
              <a:t>(s</a:t>
            </a:r>
            <a:r>
              <a:rPr lang="en" altLang="zh-CN" dirty="0"/>
              <a:t>) </a:t>
            </a:r>
            <a:r>
              <a:rPr lang="zh-CN" altLang="en-US" dirty="0"/>
              <a:t>和一个字符模式 </a:t>
            </a:r>
            <a:r>
              <a:rPr lang="en-US" altLang="zh-CN" dirty="0"/>
              <a:t>(</a:t>
            </a:r>
            <a:r>
              <a:rPr lang="en" altLang="zh-CN" dirty="0"/>
              <a:t>p)</a:t>
            </a:r>
            <a:r>
              <a:rPr lang="zh-CN" altLang="en" dirty="0"/>
              <a:t>。</a:t>
            </a:r>
            <a:r>
              <a:rPr lang="zh-CN" altLang="en-US" dirty="0"/>
              <a:t>实现支持 </a:t>
            </a:r>
            <a:r>
              <a:rPr lang="en-US" altLang="zh-CN" dirty="0"/>
              <a:t>'.' </a:t>
            </a:r>
            <a:r>
              <a:rPr lang="zh-CN" altLang="en-US" dirty="0"/>
              <a:t>和 </a:t>
            </a:r>
            <a:r>
              <a:rPr lang="en-US" altLang="zh-CN" dirty="0"/>
              <a:t>'*' </a:t>
            </a:r>
            <a:r>
              <a:rPr lang="zh-CN" altLang="en-US" dirty="0"/>
              <a:t>的正则表达式匹配。</a:t>
            </a:r>
          </a:p>
          <a:p>
            <a:r>
              <a:rPr lang="zh-CN" altLang="en-US" dirty="0"/>
              <a:t>                  </a:t>
            </a:r>
            <a:r>
              <a:rPr lang="en-US" altLang="zh-CN" dirty="0"/>
              <a:t>'.' </a:t>
            </a:r>
            <a:r>
              <a:rPr lang="zh-CN" altLang="en-US" dirty="0"/>
              <a:t>匹配任意单个字符。</a:t>
            </a:r>
          </a:p>
          <a:p>
            <a:r>
              <a:rPr lang="zh-CN" altLang="en-US" dirty="0"/>
              <a:t>                 </a:t>
            </a:r>
            <a:r>
              <a:rPr lang="en-US" altLang="zh-CN" dirty="0"/>
              <a:t>'*' </a:t>
            </a:r>
            <a:r>
              <a:rPr lang="zh-CN" altLang="en-US" dirty="0"/>
              <a:t>匹配零个或多个前面的元素。</a:t>
            </a:r>
          </a:p>
          <a:p>
            <a:r>
              <a:rPr lang="zh-CN" altLang="en-US" dirty="0"/>
              <a:t>匹配应该覆盖整个字符串 </a:t>
            </a:r>
            <a:r>
              <a:rPr lang="en-US" altLang="zh-CN" dirty="0"/>
              <a:t>(</a:t>
            </a:r>
            <a:r>
              <a:rPr lang="en" altLang="zh-CN" dirty="0"/>
              <a:t>s) </a:t>
            </a:r>
            <a:r>
              <a:rPr lang="zh-CN" altLang="en" dirty="0"/>
              <a:t>，</a:t>
            </a:r>
            <a:r>
              <a:rPr lang="zh-CN" altLang="en-US" dirty="0"/>
              <a:t>而不是部分字符串。</a:t>
            </a:r>
            <a:endParaRPr lang="en" altLang="zh-CN" dirty="0">
              <a:solidFill>
                <a:srgbClr val="53657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5BA9E2-EE2C-554C-BA82-64858696A331}"/>
              </a:ext>
            </a:extLst>
          </p:cNvPr>
          <p:cNvSpPr txBox="1"/>
          <p:nvPr/>
        </p:nvSpPr>
        <p:spPr>
          <a:xfrm>
            <a:off x="1960564" y="31508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7E8553-4A10-0E48-A834-0764E6366CC8}"/>
                  </a:ext>
                </a:extLst>
              </p:cNvPr>
              <p:cNvSpPr txBox="1"/>
              <p:nvPr/>
            </p:nvSpPr>
            <p:spPr>
              <a:xfrm>
                <a:off x="2417764" y="3150824"/>
                <a:ext cx="4406747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𝑀𝑎𝑡𝑐h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7E8553-4A10-0E48-A834-0764E6366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764" y="3150824"/>
                <a:ext cx="4406747" cy="391646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0A838C3-12FB-994D-A922-C14E8CD08189}"/>
                  </a:ext>
                </a:extLst>
              </p:cNvPr>
              <p:cNvSpPr txBox="1"/>
              <p:nvPr/>
            </p:nvSpPr>
            <p:spPr>
              <a:xfrm>
                <a:off x="1226544" y="3830701"/>
                <a:ext cx="5023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(1)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</m:e>
                      <m:sup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0A838C3-12FB-994D-A922-C14E8CD08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44" y="3830701"/>
                <a:ext cx="5023692" cy="369332"/>
              </a:xfrm>
              <a:prstGeom prst="rect">
                <a:avLst/>
              </a:prstGeom>
              <a:blipFill>
                <a:blip r:embed="rId3"/>
                <a:stretch>
                  <a:fillRect l="-101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1FAED6-FE79-8048-A38A-01A39C487A81}"/>
                  </a:ext>
                </a:extLst>
              </p:cNvPr>
              <p:cNvSpPr txBox="1"/>
              <p:nvPr/>
            </p:nvSpPr>
            <p:spPr>
              <a:xfrm>
                <a:off x="2192354" y="4200033"/>
                <a:ext cx="5315201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和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匹配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同时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和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匹配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1FAED6-FE79-8048-A38A-01A39C487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354" y="4200033"/>
                <a:ext cx="5315201" cy="394532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7FFB8F-F8BE-D349-AF21-D00AFD9AEAF0}"/>
                  </a:ext>
                </a:extLst>
              </p:cNvPr>
              <p:cNvSpPr txBox="1"/>
              <p:nvPr/>
            </p:nvSpPr>
            <p:spPr>
              <a:xfrm>
                <a:off x="2715658" y="4722824"/>
                <a:ext cx="5315201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−1, 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7FFB8F-F8BE-D349-AF21-D00AFD9AE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658" y="4722824"/>
                <a:ext cx="5315201" cy="411395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20DB7B6-5234-8746-B2B7-FECCBE78EF88}"/>
                  </a:ext>
                </a:extLst>
              </p:cNvPr>
              <p:cNvSpPr txBox="1"/>
              <p:nvPr/>
            </p:nvSpPr>
            <p:spPr>
              <a:xfrm>
                <a:off x="1274982" y="5346465"/>
                <a:ext cx="5023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(2)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sup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20DB7B6-5234-8746-B2B7-FECCBE78E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82" y="5346465"/>
                <a:ext cx="5023692" cy="369332"/>
              </a:xfrm>
              <a:prstGeom prst="rect">
                <a:avLst/>
              </a:prstGeom>
              <a:blipFill>
                <a:blip r:embed="rId6"/>
                <a:stretch>
                  <a:fillRect l="-756"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8897E1-5471-9849-BE2B-F633959FE6EE}"/>
                  </a:ext>
                </a:extLst>
              </p:cNvPr>
              <p:cNvSpPr txBox="1"/>
              <p:nvPr/>
            </p:nvSpPr>
            <p:spPr>
              <a:xfrm>
                <a:off x="2908015" y="6075262"/>
                <a:ext cx="1178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∨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8897E1-5471-9849-BE2B-F633959F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15" y="6075262"/>
                <a:ext cx="1178336" cy="276999"/>
              </a:xfrm>
              <a:prstGeom prst="rect">
                <a:avLst/>
              </a:prstGeom>
              <a:blipFill>
                <a:blip r:embed="rId7"/>
                <a:stretch>
                  <a:fillRect l="-3191" t="-4348" r="-638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BB89FE2-C11F-4C40-9E3A-AC4B1A12AAA5}"/>
                  </a:ext>
                </a:extLst>
              </p:cNvPr>
              <p:cNvSpPr txBox="1"/>
              <p:nvPr/>
            </p:nvSpPr>
            <p:spPr>
              <a:xfrm>
                <a:off x="4029198" y="5460643"/>
                <a:ext cx="7208006" cy="396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−2 </m:t>
                          </m:r>
                        </m:sub>
                      </m:sSub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已经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与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匹配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不需要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字符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BB89FE2-C11F-4C40-9E3A-AC4B1A12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98" y="5460643"/>
                <a:ext cx="7208006" cy="396327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913AD02-B4C9-624E-B78D-D93A803D9C07}"/>
                  </a:ext>
                </a:extLst>
              </p:cNvPr>
              <p:cNvSpPr txBox="1"/>
              <p:nvPr/>
            </p:nvSpPr>
            <p:spPr>
              <a:xfrm>
                <a:off x="4196255" y="5950083"/>
                <a:ext cx="6409317" cy="396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已经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与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匹配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913AD02-B4C9-624E-B78D-D93A803D9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255" y="5950083"/>
                <a:ext cx="6409317" cy="396327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7DDE5FF-CA9E-6C4D-8E52-A5D3E8DEDA8E}"/>
                  </a:ext>
                </a:extLst>
              </p:cNvPr>
              <p:cNvSpPr txBox="1"/>
              <p:nvPr/>
            </p:nvSpPr>
            <p:spPr>
              <a:xfrm>
                <a:off x="4007167" y="6431939"/>
                <a:ext cx="8320708" cy="42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  <m:sub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已经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与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匹配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7DDE5FF-CA9E-6C4D-8E52-A5D3E8DE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67" y="6431939"/>
                <a:ext cx="8320708" cy="425437"/>
              </a:xfrm>
              <a:prstGeom prst="rect">
                <a:avLst/>
              </a:prstGeom>
              <a:blipFill>
                <a:blip r:embed="rId10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27E5395C-AD96-5B43-BD51-C1B1618E44C4}"/>
              </a:ext>
            </a:extLst>
          </p:cNvPr>
          <p:cNvSpPr/>
          <p:nvPr/>
        </p:nvSpPr>
        <p:spPr>
          <a:xfrm>
            <a:off x="4032651" y="5649397"/>
            <a:ext cx="153759" cy="1114763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0599E75-327D-4FAD-B5F4-CE6A2E3D0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777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字符串匹配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999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/>
      <p:bldP spid="7" grpId="0"/>
      <p:bldP spid="8" grpId="0"/>
      <p:bldP spid="10" grpId="0"/>
      <p:bldP spid="9" grpId="0"/>
      <p:bldP spid="11" grpId="0"/>
      <p:bldP spid="13" grpId="0"/>
      <p:bldP spid="14" grpId="0"/>
      <p:bldP spid="12" grpId="0" animBg="1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1841</Words>
  <Application>Microsoft Office PowerPoint</Application>
  <PresentationFormat>宽屏</PresentationFormat>
  <Paragraphs>225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Menlo</vt:lpstr>
      <vt:lpstr>等线</vt:lpstr>
      <vt:lpstr>黑体</vt:lpstr>
      <vt:lpstr>宋体</vt:lpstr>
      <vt:lpstr>Arial</vt:lpstr>
      <vt:lpstr>Calibri</vt:lpstr>
      <vt:lpstr>Cambria Math</vt:lpstr>
      <vt:lpstr>Georgia</vt:lpstr>
      <vt:lpstr>Times New Roman</vt:lpstr>
      <vt:lpstr>PowerPoint 2010 简介</vt:lpstr>
      <vt:lpstr>思考题</vt:lpstr>
      <vt:lpstr>思考题</vt:lpstr>
      <vt:lpstr>最长递增子序列 LIS</vt:lpstr>
      <vt:lpstr>最长递增子序列 LIS</vt:lpstr>
      <vt:lpstr>最长递增子序列 LIS</vt:lpstr>
      <vt:lpstr>字符串匹配</vt:lpstr>
      <vt:lpstr>PowerPoint 演示文稿</vt:lpstr>
      <vt:lpstr>PowerPoint 演示文稿</vt:lpstr>
      <vt:lpstr>字符串匹配</vt:lpstr>
      <vt:lpstr>字符串匹配</vt:lpstr>
      <vt:lpstr>字符串匹配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yx</cp:lastModifiedBy>
  <cp:revision>68</cp:revision>
  <dcterms:created xsi:type="dcterms:W3CDTF">2020-03-03T02:10:43Z</dcterms:created>
  <dcterms:modified xsi:type="dcterms:W3CDTF">2022-03-17T06:50:44Z</dcterms:modified>
</cp:coreProperties>
</file>